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9" r:id="rId2"/>
  </p:sldMasterIdLst>
  <p:notesMasterIdLst>
    <p:notesMasterId r:id="rId58"/>
  </p:notesMasterIdLst>
  <p:handoutMasterIdLst>
    <p:handoutMasterId r:id="rId59"/>
  </p:handoutMasterIdLst>
  <p:sldIdLst>
    <p:sldId id="1132" r:id="rId3"/>
    <p:sldId id="1080" r:id="rId4"/>
    <p:sldId id="689" r:id="rId5"/>
    <p:sldId id="1131" r:id="rId6"/>
    <p:sldId id="522" r:id="rId7"/>
    <p:sldId id="1085" r:id="rId8"/>
    <p:sldId id="1089" r:id="rId9"/>
    <p:sldId id="1090" r:id="rId10"/>
    <p:sldId id="1077" r:id="rId11"/>
    <p:sldId id="918" r:id="rId12"/>
    <p:sldId id="1128" r:id="rId13"/>
    <p:sldId id="1129" r:id="rId14"/>
    <p:sldId id="1130" r:id="rId15"/>
    <p:sldId id="822" r:id="rId16"/>
    <p:sldId id="1087" r:id="rId17"/>
    <p:sldId id="999" r:id="rId18"/>
    <p:sldId id="1081" r:id="rId19"/>
    <p:sldId id="1082" r:id="rId20"/>
    <p:sldId id="1083" r:id="rId21"/>
    <p:sldId id="1127" r:id="rId22"/>
    <p:sldId id="1091" r:id="rId23"/>
    <p:sldId id="1092" r:id="rId24"/>
    <p:sldId id="1093" r:id="rId25"/>
    <p:sldId id="1094" r:id="rId26"/>
    <p:sldId id="1095" r:id="rId27"/>
    <p:sldId id="1096" r:id="rId28"/>
    <p:sldId id="1097" r:id="rId29"/>
    <p:sldId id="1098" r:id="rId30"/>
    <p:sldId id="1099" r:id="rId31"/>
    <p:sldId id="1100" r:id="rId32"/>
    <p:sldId id="1102" r:id="rId33"/>
    <p:sldId id="1104" r:id="rId34"/>
    <p:sldId id="1106" r:id="rId35"/>
    <p:sldId id="1107" r:id="rId36"/>
    <p:sldId id="1108" r:id="rId37"/>
    <p:sldId id="1109" r:id="rId38"/>
    <p:sldId id="1110" r:id="rId39"/>
    <p:sldId id="1111" r:id="rId40"/>
    <p:sldId id="1112" r:id="rId41"/>
    <p:sldId id="1113" r:id="rId42"/>
    <p:sldId id="1114" r:id="rId43"/>
    <p:sldId id="1115" r:id="rId44"/>
    <p:sldId id="1116" r:id="rId45"/>
    <p:sldId id="1117" r:id="rId46"/>
    <p:sldId id="1070" r:id="rId47"/>
    <p:sldId id="1118" r:id="rId48"/>
    <p:sldId id="1119" r:id="rId49"/>
    <p:sldId id="1120" r:id="rId50"/>
    <p:sldId id="1121" r:id="rId51"/>
    <p:sldId id="1122" r:id="rId52"/>
    <p:sldId id="1123" r:id="rId53"/>
    <p:sldId id="1124" r:id="rId54"/>
    <p:sldId id="1125" r:id="rId55"/>
    <p:sldId id="1126" r:id="rId56"/>
    <p:sldId id="1015" r:id="rId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703"/>
    <a:srgbClr val="930603"/>
    <a:srgbClr val="0000FF"/>
    <a:srgbClr val="ABA7F7"/>
    <a:srgbClr val="AFC7EF"/>
    <a:srgbClr val="00FFCC"/>
    <a:srgbClr val="EFEBFB"/>
    <a:srgbClr val="F7F5FD"/>
    <a:srgbClr val="E8E4F8"/>
    <a:srgbClr val="D0C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85217" autoAdjust="0"/>
  </p:normalViewPr>
  <p:slideViewPr>
    <p:cSldViewPr>
      <p:cViewPr>
        <p:scale>
          <a:sx n="75" d="100"/>
          <a:sy n="75" d="100"/>
        </p:scale>
        <p:origin x="-2072" y="-6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214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0.02903781049108"/>
          <c:y val="0.20189468503937"/>
          <c:w val="0.619963138798827"/>
          <c:h val="0.658710834973754"/>
        </c:manualLayout>
      </c:layout>
      <c:pieChart>
        <c:varyColors val="1"/>
        <c:ser>
          <c:idx val="0"/>
          <c:order val="0"/>
          <c:tx>
            <c:strRef>
              <c:f>Sheet1!$B$1</c:f>
              <c:strCache>
                <c:ptCount val="1"/>
                <c:pt idx="0">
                  <c:v>Column1</c:v>
                </c:pt>
              </c:strCache>
            </c:strRef>
          </c:tx>
          <c:spPr>
            <a:ln>
              <a:noFill/>
            </a:ln>
          </c:spPr>
          <c:dPt>
            <c:idx val="0"/>
            <c:bubble3D val="0"/>
            <c:spPr>
              <a:ln w="38100">
                <a:noFill/>
              </a:ln>
            </c:spPr>
          </c:dPt>
          <c:cat>
            <c:strRef>
              <c:f>Sheet1!$A$2:$A$3</c:f>
              <c:strCache>
                <c:ptCount val="2"/>
                <c:pt idx="0">
                  <c:v>United States  (60)</c:v>
                </c:pt>
                <c:pt idx="1">
                  <c:v>Other  (8)</c:v>
                </c:pt>
              </c:strCache>
            </c:strRef>
          </c:cat>
          <c:val>
            <c:numRef>
              <c:f>Sheet1!$B$2:$B$3</c:f>
              <c:numCache>
                <c:formatCode>General</c:formatCode>
                <c:ptCount val="2"/>
                <c:pt idx="0">
                  <c:v>60.0</c:v>
                </c:pt>
                <c:pt idx="1">
                  <c:v>8.0</c:v>
                </c:pt>
              </c:numCache>
            </c:numRef>
          </c:val>
        </c:ser>
        <c:dLbls>
          <c:showLegendKey val="0"/>
          <c:showVal val="0"/>
          <c:showCatName val="0"/>
          <c:showSerName val="0"/>
          <c:showPercent val="0"/>
          <c:showBubbleSize val="0"/>
          <c:showLeaderLines val="1"/>
        </c:dLbls>
        <c:firstSliceAng val="0"/>
      </c:pieChart>
      <c:spPr>
        <a:noFill/>
      </c:spPr>
    </c:plotArea>
    <c:legend>
      <c:legendPos val="r"/>
      <c:layout/>
      <c:overlay val="0"/>
      <c:txPr>
        <a:bodyPr/>
        <a:lstStyle/>
        <a:p>
          <a:pPr>
            <a:defRPr sz="1700">
              <a:solidFill>
                <a:schemeClr val="tx1"/>
              </a:solidFill>
            </a:defRPr>
          </a:pPr>
          <a:endParaRPr lang="en-US"/>
        </a:p>
      </c:txPr>
    </c:legend>
    <c:plotVisOnly val="1"/>
    <c:dispBlanksAs val="gap"/>
    <c:showDLblsOverMax val="0"/>
  </c:chart>
  <c:spPr>
    <a:solidFill>
      <a:schemeClr val="bg2"/>
    </a:solidFill>
    <a:ln w="34925">
      <a:solidFill>
        <a:srgbClr val="FF0000"/>
      </a:solidFill>
    </a:ln>
  </c:spPr>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0.0410958904109589"/>
          <c:y val="0.179712280283147"/>
          <c:w val="0.620246467479237"/>
          <c:h val="0.686030183727033"/>
        </c:manualLayout>
      </c:layout>
      <c:pieChart>
        <c:varyColors val="1"/>
        <c:ser>
          <c:idx val="0"/>
          <c:order val="0"/>
          <c:tx>
            <c:strRef>
              <c:f>Sheet1!$B$1</c:f>
              <c:strCache>
                <c:ptCount val="1"/>
                <c:pt idx="0">
                  <c:v>Column1</c:v>
                </c:pt>
              </c:strCache>
            </c:strRef>
          </c:tx>
          <c:spPr>
            <a:ln>
              <a:noFill/>
            </a:ln>
          </c:spPr>
          <c:dPt>
            <c:idx val="0"/>
            <c:bubble3D val="0"/>
            <c:spPr>
              <a:ln w="38100">
                <a:noFill/>
              </a:ln>
            </c:spPr>
          </c:dPt>
          <c:cat>
            <c:strRef>
              <c:f>Sheet1!$A$2:$A$4</c:f>
              <c:strCache>
                <c:ptCount val="3"/>
                <c:pt idx="0">
                  <c:v>MD  (54)</c:v>
                </c:pt>
                <c:pt idx="1">
                  <c:v>RN  (9)</c:v>
                </c:pt>
                <c:pt idx="2">
                  <c:v>Inter-Professional  (5)</c:v>
                </c:pt>
              </c:strCache>
            </c:strRef>
          </c:cat>
          <c:val>
            <c:numRef>
              <c:f>Sheet1!$B$2:$B$4</c:f>
              <c:numCache>
                <c:formatCode>General</c:formatCode>
                <c:ptCount val="3"/>
                <c:pt idx="0">
                  <c:v>54.0</c:v>
                </c:pt>
                <c:pt idx="1">
                  <c:v>9.0</c:v>
                </c:pt>
                <c:pt idx="2">
                  <c:v>5.0</c:v>
                </c:pt>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39837845611765"/>
          <c:y val="0.319001999750032"/>
          <c:w val="0.360162219305921"/>
          <c:h val="0.356704843712718"/>
        </c:manualLayout>
      </c:layout>
      <c:overlay val="0"/>
      <c:txPr>
        <a:bodyPr/>
        <a:lstStyle/>
        <a:p>
          <a:pPr>
            <a:defRPr sz="1600">
              <a:solidFill>
                <a:schemeClr val="tx1"/>
              </a:solidFill>
            </a:defRPr>
          </a:pPr>
          <a:endParaRPr lang="en-US"/>
        </a:p>
      </c:txPr>
    </c:legend>
    <c:plotVisOnly val="1"/>
    <c:dispBlanksAs val="gap"/>
    <c:showDLblsOverMax val="0"/>
  </c:chart>
  <c:spPr>
    <a:solidFill>
      <a:schemeClr val="bg2"/>
    </a:solidFill>
    <a:ln w="34925">
      <a:solidFill>
        <a:srgbClr val="FF0000"/>
      </a:solidFill>
    </a:ln>
  </c:spPr>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0.0270270270270271"/>
          <c:y val="0.200664346304538"/>
          <c:w val="0.634797119954601"/>
          <c:h val="0.680796911255659"/>
        </c:manualLayout>
      </c:layout>
      <c:pieChart>
        <c:varyColors val="1"/>
        <c:ser>
          <c:idx val="0"/>
          <c:order val="0"/>
          <c:tx>
            <c:strRef>
              <c:f>Sheet1!$B$1</c:f>
              <c:strCache>
                <c:ptCount val="1"/>
                <c:pt idx="0">
                  <c:v>Column1</c:v>
                </c:pt>
              </c:strCache>
            </c:strRef>
          </c:tx>
          <c:spPr>
            <a:ln>
              <a:noFill/>
            </a:ln>
          </c:spPr>
          <c:dPt>
            <c:idx val="0"/>
            <c:bubble3D val="0"/>
            <c:spPr>
              <a:ln w="38100">
                <a:noFill/>
              </a:ln>
            </c:spPr>
          </c:dPt>
          <c:cat>
            <c:strRef>
              <c:f>Sheet1!$A$2:$A$7</c:f>
              <c:strCache>
                <c:ptCount val="6"/>
                <c:pt idx="0">
                  <c:v>Clinical Care</c:v>
                </c:pt>
                <c:pt idx="1">
                  <c:v>Art Making</c:v>
                </c:pt>
                <c:pt idx="2">
                  <c:v>Communication</c:v>
                </c:pt>
                <c:pt idx="3">
                  <c:v>Methods</c:v>
                </c:pt>
                <c:pt idx="4">
                  <c:v>Review</c:v>
                </c:pt>
                <c:pt idx="5">
                  <c:v>Professionalism</c:v>
                </c:pt>
              </c:strCache>
            </c:strRef>
          </c:cat>
          <c:val>
            <c:numRef>
              <c:f>Sheet1!$B$2:$B$7</c:f>
              <c:numCache>
                <c:formatCode>General</c:formatCode>
                <c:ptCount val="6"/>
                <c:pt idx="0">
                  <c:v>28.0</c:v>
                </c:pt>
                <c:pt idx="1">
                  <c:v>8.0</c:v>
                </c:pt>
                <c:pt idx="2">
                  <c:v>2.0</c:v>
                </c:pt>
                <c:pt idx="3">
                  <c:v>2.0</c:v>
                </c:pt>
                <c:pt idx="4">
                  <c:v>3.0</c:v>
                </c:pt>
                <c:pt idx="5">
                  <c:v>25.0</c:v>
                </c:pt>
              </c:numCache>
            </c:numRef>
          </c:val>
        </c:ser>
        <c:dLbls>
          <c:showLegendKey val="0"/>
          <c:showVal val="0"/>
          <c:showCatName val="0"/>
          <c:showSerName val="0"/>
          <c:showPercent val="0"/>
          <c:showBubbleSize val="0"/>
          <c:showLeaderLines val="1"/>
        </c:dLbls>
        <c:firstSliceAng val="0"/>
      </c:pieChart>
      <c:spPr>
        <a:noFill/>
      </c:spPr>
    </c:plotArea>
    <c:legend>
      <c:legendPos val="r"/>
      <c:layout/>
      <c:overlay val="0"/>
      <c:txPr>
        <a:bodyPr/>
        <a:lstStyle/>
        <a:p>
          <a:pPr>
            <a:defRPr sz="1700">
              <a:solidFill>
                <a:schemeClr val="tx1"/>
              </a:solidFill>
            </a:defRPr>
          </a:pPr>
          <a:endParaRPr lang="en-US"/>
        </a:p>
      </c:txPr>
    </c:legend>
    <c:plotVisOnly val="1"/>
    <c:dispBlanksAs val="gap"/>
    <c:showDLblsOverMax val="0"/>
  </c:chart>
  <c:spPr>
    <a:solidFill>
      <a:schemeClr val="bg2"/>
    </a:solidFill>
    <a:ln w="34925">
      <a:solidFill>
        <a:srgbClr val="FF0000"/>
      </a:solidFill>
    </a:ln>
  </c:spPr>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Sheet1!$A$2:$A$7</c:f>
              <c:strCache>
                <c:ptCount val="6"/>
                <c:pt idx="0">
                  <c:v>Well organized</c:v>
                </c:pt>
                <c:pt idx="1">
                  <c:v>Opportunity for discussion</c:v>
                </c:pt>
                <c:pt idx="2">
                  <c:v>Matches Milestones 1</c:v>
                </c:pt>
                <c:pt idx="3">
                  <c:v>Prepares for Residency</c:v>
                </c:pt>
                <c:pt idx="4">
                  <c:v>Recommend to another student</c:v>
                </c:pt>
                <c:pt idx="5">
                  <c:v>Relvant to my education</c:v>
                </c:pt>
              </c:strCache>
            </c:strRef>
          </c:cat>
          <c:val>
            <c:numRef>
              <c:f>Sheet1!$B$2:$B$7</c:f>
              <c:numCache>
                <c:formatCode>General</c:formatCode>
                <c:ptCount val="6"/>
                <c:pt idx="0">
                  <c:v>4.67</c:v>
                </c:pt>
                <c:pt idx="1">
                  <c:v>4.67</c:v>
                </c:pt>
                <c:pt idx="2">
                  <c:v>4.17</c:v>
                </c:pt>
                <c:pt idx="3">
                  <c:v>3.76</c:v>
                </c:pt>
                <c:pt idx="4">
                  <c:v>4.5</c:v>
                </c:pt>
                <c:pt idx="5">
                  <c:v>4.33</c:v>
                </c:pt>
              </c:numCache>
            </c:numRef>
          </c:val>
        </c:ser>
        <c:dLbls>
          <c:showLegendKey val="0"/>
          <c:showVal val="0"/>
          <c:showCatName val="0"/>
          <c:showSerName val="0"/>
          <c:showPercent val="0"/>
          <c:showBubbleSize val="0"/>
        </c:dLbls>
        <c:gapWidth val="150"/>
        <c:axId val="2129749432"/>
        <c:axId val="2129726776"/>
      </c:barChart>
      <c:catAx>
        <c:axId val="212974943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Calibri"/>
                <a:ea typeface="+mn-ea"/>
                <a:cs typeface="Calibri"/>
              </a:defRPr>
            </a:pPr>
            <a:endParaRPr lang="en-US"/>
          </a:p>
        </c:txPr>
        <c:crossAx val="2129726776"/>
        <c:crosses val="autoZero"/>
        <c:auto val="1"/>
        <c:lblAlgn val="ctr"/>
        <c:lblOffset val="100"/>
        <c:noMultiLvlLbl val="0"/>
      </c:catAx>
      <c:valAx>
        <c:axId val="2129726776"/>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2974943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drawing1.xml><?xml version="1.0" encoding="utf-8"?>
<c:userShapes xmlns:c="http://schemas.openxmlformats.org/drawingml/2006/chart">
  <cdr:relSizeAnchor xmlns:cdr="http://schemas.openxmlformats.org/drawingml/2006/chartDrawing">
    <cdr:from>
      <cdr:x>0.24324</cdr:x>
      <cdr:y>0.05797</cdr:y>
    </cdr:from>
    <cdr:to>
      <cdr:x>0.72973</cdr:x>
      <cdr:y>0.14493</cdr:y>
    </cdr:to>
    <cdr:sp macro="" textlink="">
      <cdr:nvSpPr>
        <cdr:cNvPr id="2" name="TextBox 1"/>
        <cdr:cNvSpPr txBox="1"/>
      </cdr:nvSpPr>
      <cdr:spPr>
        <a:xfrm xmlns:a="http://schemas.openxmlformats.org/drawingml/2006/main">
          <a:off x="1371600" y="304800"/>
          <a:ext cx="27432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solidFill>
                <a:schemeClr val="tx1"/>
              </a:solidFill>
              <a:latin typeface="Arial" pitchFamily="34" charset="0"/>
              <a:cs typeface="Arial" pitchFamily="34" charset="0"/>
            </a:rPr>
            <a:t>Study Origin</a:t>
          </a:r>
          <a:endParaRPr lang="en-US" sz="2400" b="1" dirty="0">
            <a:solidFill>
              <a:schemeClr val="tx1"/>
            </a:solidFill>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0.24324</cdr:x>
      <cdr:y>0.05797</cdr:y>
    </cdr:from>
    <cdr:to>
      <cdr:x>0.72973</cdr:x>
      <cdr:y>0.14493</cdr:y>
    </cdr:to>
    <cdr:sp macro="" textlink="">
      <cdr:nvSpPr>
        <cdr:cNvPr id="2" name="TextBox 1"/>
        <cdr:cNvSpPr txBox="1"/>
      </cdr:nvSpPr>
      <cdr:spPr>
        <a:xfrm xmlns:a="http://schemas.openxmlformats.org/drawingml/2006/main">
          <a:off x="1371600" y="304800"/>
          <a:ext cx="27432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solidFill>
                <a:schemeClr val="tx1"/>
              </a:solidFill>
              <a:latin typeface="Arial" pitchFamily="34" charset="0"/>
              <a:cs typeface="Arial" pitchFamily="34" charset="0"/>
            </a:rPr>
            <a:t>Discipline</a:t>
          </a:r>
          <a:endParaRPr lang="en-US" sz="2400" b="1" dirty="0">
            <a:solidFill>
              <a:schemeClr val="tx1"/>
            </a:solidFill>
            <a:latin typeface="Arial" pitchFamily="34" charset="0"/>
            <a:cs typeface="Arial"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0.24324</cdr:x>
      <cdr:y>0.05797</cdr:y>
    </cdr:from>
    <cdr:to>
      <cdr:x>0.72973</cdr:x>
      <cdr:y>0.14493</cdr:y>
    </cdr:to>
    <cdr:sp macro="" textlink="">
      <cdr:nvSpPr>
        <cdr:cNvPr id="2" name="TextBox 1"/>
        <cdr:cNvSpPr txBox="1"/>
      </cdr:nvSpPr>
      <cdr:spPr>
        <a:xfrm xmlns:a="http://schemas.openxmlformats.org/drawingml/2006/main">
          <a:off x="1371600" y="304800"/>
          <a:ext cx="27432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solidFill>
                <a:schemeClr val="tx1"/>
              </a:solidFill>
              <a:latin typeface="Arial" pitchFamily="34" charset="0"/>
              <a:cs typeface="Arial" pitchFamily="34" charset="0"/>
            </a:rPr>
            <a:t>Competencies</a:t>
          </a:r>
          <a:endParaRPr lang="en-US" sz="2400" b="1" dirty="0">
            <a:solidFill>
              <a:schemeClr val="tx1"/>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567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4567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567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925ACFE-228B-442B-A6C4-0B3D4787365B}" type="slidenum">
              <a:rPr lang="en-US"/>
              <a:pPr>
                <a:defRPr/>
              </a:pPr>
              <a:t>‹#›</a:t>
            </a:fld>
            <a:endParaRPr lang="en-US"/>
          </a:p>
        </p:txBody>
      </p:sp>
    </p:spTree>
    <p:extLst>
      <p:ext uri="{BB962C8B-B14F-4D97-AF65-F5344CB8AC3E}">
        <p14:creationId xmlns:p14="http://schemas.microsoft.com/office/powerpoint/2010/main" val="3640537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75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7E2104B-0C78-4B10-B9A4-0A1A1DE51317}" type="slidenum">
              <a:rPr lang="en-US"/>
              <a:pPr>
                <a:defRPr/>
              </a:pPr>
              <a:t>‹#›</a:t>
            </a:fld>
            <a:endParaRPr lang="en-US"/>
          </a:p>
        </p:txBody>
      </p:sp>
    </p:spTree>
    <p:extLst>
      <p:ext uri="{BB962C8B-B14F-4D97-AF65-F5344CB8AC3E}">
        <p14:creationId xmlns:p14="http://schemas.microsoft.com/office/powerpoint/2010/main" val="42116403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Spatial-temporal_reasoning" TargetMode="External"/><Relationship Id="rId4" Type="http://schemas.openxmlformats.org/officeDocument/2006/relationships/hyperlink" Target="https://en.wikipedia.org/wiki/Memory" TargetMode="External"/><Relationship Id="rId5" Type="http://schemas.openxmlformats.org/officeDocument/2006/relationships/hyperlink" Target="https://en.wikipedia.org/wiki/Attention" TargetMode="External"/><Relationship Id="rId6" Type="http://schemas.openxmlformats.org/officeDocument/2006/relationships/hyperlink" Target="https://en.wikipedia.org/wiki/Planning" TargetMode="External"/><Relationship Id="rId7" Type="http://schemas.openxmlformats.org/officeDocument/2006/relationships/hyperlink" Target="https://en.wikipedia.org/wiki/Working_memory" TargetMode="External"/><Relationship Id="rId8" Type="http://schemas.openxmlformats.org/officeDocument/2006/relationships/hyperlink" Target="https://en.wikipedia.org/wiki/Executive_functions"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t>
            </a:r>
            <a:r>
              <a:rPr lang="en-US" baseline="0" dirty="0" smtClean="0"/>
              <a:t> there a connection between art and medicine, and if so how can we exploit it to improve patient care?</a:t>
            </a:r>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 “One size fits all” field.</a:t>
            </a:r>
          </a:p>
          <a:p>
            <a:r>
              <a:rPr lang="en-US" dirty="0" smtClean="0"/>
              <a:t>Benefit</a:t>
            </a:r>
            <a:r>
              <a:rPr lang="en-US" baseline="0" dirty="0" smtClean="0"/>
              <a:t> from learning from colleagues’ creative problem solving.</a:t>
            </a:r>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600" dirty="0" smtClean="0"/>
              <a:t>Addresses universal concerns</a:t>
            </a:r>
          </a:p>
          <a:p>
            <a:r>
              <a:rPr lang="en-US" sz="2600" dirty="0" smtClean="0"/>
              <a:t>Simultaneously emotional and intellectual</a:t>
            </a:r>
          </a:p>
          <a:p>
            <a:r>
              <a:rPr lang="en-US" sz="2600" dirty="0" smtClean="0"/>
              <a:t>Transpires over time/history (longitudinal story)</a:t>
            </a:r>
          </a:p>
          <a:p>
            <a:r>
              <a:rPr lang="en-US" sz="2600" dirty="0" smtClean="0"/>
              <a:t>Inherently ambiguous</a:t>
            </a:r>
          </a:p>
          <a:p>
            <a:r>
              <a:rPr lang="en-US" sz="2600" dirty="0" smtClean="0"/>
              <a:t>Out of students’ “comfort zone” </a:t>
            </a:r>
          </a:p>
          <a:p>
            <a:pPr lvl="1"/>
            <a:r>
              <a:rPr lang="en-US" sz="2400" dirty="0" smtClean="0"/>
              <a:t>Escape preconceptions</a:t>
            </a:r>
          </a:p>
          <a:p>
            <a:pPr lvl="1"/>
            <a:r>
              <a:rPr lang="en-US" sz="2400" dirty="0" smtClean="0"/>
              <a:t>Distance inhibitions</a:t>
            </a:r>
          </a:p>
          <a:p>
            <a:pPr lvl="1"/>
            <a:r>
              <a:rPr lang="en-US" sz="2400" dirty="0" smtClean="0"/>
              <a:t>Minimize performance anxiety</a:t>
            </a:r>
          </a:p>
          <a:p>
            <a:r>
              <a:rPr lang="en-US" sz="2600" dirty="0" smtClean="0"/>
              <a:t>Viewer starts with what they know, and can </a:t>
            </a:r>
            <a:r>
              <a:rPr lang="en-US" sz="2600" i="1" dirty="0" smtClean="0"/>
              <a:t>always </a:t>
            </a:r>
            <a:r>
              <a:rPr lang="en-US" sz="2600" dirty="0" smtClean="0"/>
              <a:t>find more</a:t>
            </a:r>
          </a:p>
          <a:p>
            <a:r>
              <a:rPr lang="en-US" sz="2600" dirty="0" smtClean="0"/>
              <a:t>Narrows gap between bioscience and human experience</a:t>
            </a:r>
          </a:p>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Brooke DiGiovanni Evans </a:t>
            </a:r>
            <a:r>
              <a:rPr lang="en-US" sz="1200" kern="1200" dirty="0" smtClean="0">
                <a:solidFill>
                  <a:schemeClr val="tx1"/>
                </a:solidFill>
                <a:latin typeface="Arial" charset="0"/>
                <a:ea typeface="+mn-ea"/>
                <a:cs typeface="+mn-cs"/>
              </a:rPr>
              <a:t>is the Head of Gallery Learning at the MFA, Boston. She oversees 80 gallery programs each month for all ages. Brooke has worked in art, science, natural history, and history museums. She currently serves as board President for the national Museum Education Roundtable. Brooke holds an </a:t>
            </a:r>
            <a:r>
              <a:rPr lang="en-US" sz="1200" kern="1200" dirty="0" err="1" smtClean="0">
                <a:solidFill>
                  <a:schemeClr val="tx1"/>
                </a:solidFill>
                <a:latin typeface="Arial" charset="0"/>
                <a:ea typeface="+mn-ea"/>
                <a:cs typeface="+mn-cs"/>
              </a:rPr>
              <a:t>Ed.M</a:t>
            </a:r>
            <a:r>
              <a:rPr lang="en-US" sz="1200" kern="1200" dirty="0" smtClean="0">
                <a:solidFill>
                  <a:schemeClr val="tx1"/>
                </a:solidFill>
                <a:latin typeface="Arial" charset="0"/>
                <a:ea typeface="+mn-ea"/>
                <a:cs typeface="+mn-cs"/>
              </a:rPr>
              <a:t> and Museum Studies certificate from Harvard.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Dr. Celeste Royce </a:t>
            </a:r>
            <a:r>
              <a:rPr lang="en-US" dirty="0" smtClean="0"/>
              <a:t>is an obstetrician/gynecologist generalist and co-director of the Residency Ambulatory Unit, whose main focus is patient safety, medical education, and addressing healthcare disparities.  Her interests outside of work include music, running, kayaking, being outdoors, and spending time with her family.</a:t>
            </a:r>
            <a:endParaRPr lang="en-US" sz="1200"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Dr. Elizabeth (Lisa) </a:t>
            </a:r>
            <a:r>
              <a:rPr lang="en-US" sz="1200" b="1" kern="1200" dirty="0" err="1" smtClean="0">
                <a:solidFill>
                  <a:schemeClr val="tx1"/>
                </a:solidFill>
                <a:latin typeface="Arial" charset="0"/>
                <a:ea typeface="+mn-ea"/>
                <a:cs typeface="+mn-cs"/>
              </a:rPr>
              <a:t>Cerceo</a:t>
            </a:r>
            <a:r>
              <a:rPr lang="en-US" sz="1200" b="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is assistant professor of medicine at Cooper Medical School of Rowan University and a teaching fellow of their Academy of Master Educators. She also currently serves as the associate program director for the internal medicine residency where she develops novel curricula, mentors, and facilitates quality improvement and patient safety initiatives. She is course director for the Medical Humanities and leads the wellness initiatives at the medical school and hospital.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Monica Zimmerman </a:t>
            </a:r>
            <a:r>
              <a:rPr lang="en-US" sz="1200" kern="1200" dirty="0" smtClean="0">
                <a:solidFill>
                  <a:schemeClr val="tx1"/>
                </a:solidFill>
                <a:latin typeface="Arial" charset="0"/>
                <a:ea typeface="+mn-ea"/>
                <a:cs typeface="+mn-cs"/>
              </a:rPr>
              <a:t>is the Director of Museum Education at the Pennsylvania Academy of the Fine Arts in Philadelphia, PA and a lecturer in the Museum Studies Graduate Program at the University of the Arts. She received her M.A. from the University of the Arts in Museum Communication and her B.A. from Goshen College in English.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Title of the Course: Art of Observation Selective</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Medical School Partner: Cooper Medical School at Rowan University</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Length of the course/class – (include the number of sessions and length of time): 4 weeks, 2 hours each class</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Summary of the course: Students receive a lecture overview of historic partnerships and collaborations between artists and medical professionals and how observational skills that are key to artistic production are also essential to medical training. Students then participate in a two hour close looking exercise in the galleries, a two hour exercise in which they learn to draw the human body from live models, and a two hour workshop on using art as a therapeutic methodology with patients.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Number of students served: 20 Students; 20 Residents; 20 Faculty</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Evaluation: Pre and post-writing exercises; </a:t>
            </a:r>
            <a:r>
              <a:rPr lang="en-US" sz="1200" b="1" kern="1200" dirty="0" err="1" smtClean="0">
                <a:solidFill>
                  <a:schemeClr val="tx1"/>
                </a:solidFill>
                <a:latin typeface="Arial" charset="0"/>
                <a:ea typeface="+mn-ea"/>
                <a:cs typeface="+mn-cs"/>
              </a:rPr>
              <a:t>Budner’s</a:t>
            </a:r>
            <a:r>
              <a:rPr lang="en-US" sz="1200" b="1" kern="1200" dirty="0" smtClean="0">
                <a:solidFill>
                  <a:schemeClr val="tx1"/>
                </a:solidFill>
                <a:latin typeface="Arial" charset="0"/>
                <a:ea typeface="+mn-ea"/>
                <a:cs typeface="+mn-cs"/>
              </a:rPr>
              <a:t>; Santa Barbara Solids</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Resources: link(s) to further reading and other resources</a:t>
            </a:r>
            <a:endParaRPr lang="en-US" sz="1200"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David </a:t>
            </a:r>
            <a:r>
              <a:rPr lang="en-US" sz="1200" b="1" kern="1200" dirty="0" err="1" smtClean="0">
                <a:solidFill>
                  <a:schemeClr val="tx1"/>
                </a:solidFill>
                <a:latin typeface="Arial" charset="0"/>
                <a:ea typeface="+mn-ea"/>
                <a:cs typeface="+mn-cs"/>
              </a:rPr>
              <a:t>Ecker</a:t>
            </a:r>
            <a:r>
              <a:rPr lang="en-US" sz="1200" b="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is an assistant professor of hospital medicine at the University of South Florida, where he plays a large role in the development, innovation, and delivery of the undergraduate medical education curriculum.  His interests in medical education include competency-based education, clinical skills development, </a:t>
            </a:r>
            <a:r>
              <a:rPr lang="en-US" sz="1200" kern="1200" dirty="0" err="1" smtClean="0">
                <a:solidFill>
                  <a:schemeClr val="tx1"/>
                </a:solidFill>
                <a:latin typeface="Arial" charset="0"/>
                <a:ea typeface="+mn-ea"/>
                <a:cs typeface="+mn-cs"/>
              </a:rPr>
              <a:t>interprofessional</a:t>
            </a:r>
            <a:r>
              <a:rPr lang="en-US" sz="1200" kern="1200" dirty="0" smtClean="0">
                <a:solidFill>
                  <a:schemeClr val="tx1"/>
                </a:solidFill>
                <a:latin typeface="Arial" charset="0"/>
                <a:ea typeface="+mn-ea"/>
                <a:cs typeface="+mn-cs"/>
              </a:rPr>
              <a:t> education, and simulation training.  Nationally, Dr. </a:t>
            </a:r>
            <a:r>
              <a:rPr lang="en-US" sz="1200" kern="1200" dirty="0" err="1" smtClean="0">
                <a:solidFill>
                  <a:schemeClr val="tx1"/>
                </a:solidFill>
                <a:latin typeface="Arial" charset="0"/>
                <a:ea typeface="+mn-ea"/>
                <a:cs typeface="+mn-cs"/>
              </a:rPr>
              <a:t>Ecker</a:t>
            </a:r>
            <a:r>
              <a:rPr lang="en-US" sz="1200" kern="1200" dirty="0" smtClean="0">
                <a:solidFill>
                  <a:schemeClr val="tx1"/>
                </a:solidFill>
                <a:latin typeface="Arial" charset="0"/>
                <a:ea typeface="+mn-ea"/>
                <a:cs typeface="+mn-cs"/>
              </a:rPr>
              <a:t> is a member of the Society of General Internal Medicine’s Education Committee and is the Advocacy and Advancement Chair for the Directors of Clinical Skills Courses.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Megan </a:t>
            </a:r>
            <a:r>
              <a:rPr lang="en-US" sz="1200" b="1" kern="1200" dirty="0" err="1" smtClean="0">
                <a:solidFill>
                  <a:schemeClr val="tx1"/>
                </a:solidFill>
                <a:latin typeface="Arial" charset="0"/>
                <a:ea typeface="+mn-ea"/>
                <a:cs typeface="+mn-cs"/>
              </a:rPr>
              <a:t>Voeller</a:t>
            </a:r>
            <a:r>
              <a:rPr lang="en-US" sz="1200" b="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is Associate Curator and Art In Health Program Director at the University of South Florida Contemporary Art Museum, where she organizes exhibitions and educational programs. She also maintains a practice as a visual art critic. Megan holds degrees in studio art, media studies and art history.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5F66FFA-2014-4733-8925-FCFC5BBAC6F5}" type="slidenum">
              <a:rPr lang="en-US" smtClean="0"/>
              <a:pPr/>
              <a:t>21</a:t>
            </a:fld>
            <a:endParaRPr 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xfrm>
            <a:off x="914400" y="4343400"/>
            <a:ext cx="5029200" cy="4114800"/>
          </a:xfrm>
          <a:noFill/>
        </p:spPr>
        <p:txBody>
          <a:bodyPr/>
          <a:lstStyle/>
          <a:p>
            <a:pPr eaLnBrk="1" hangingPunct="1"/>
            <a:endParaRPr lang="en-US" dirty="0" smtClean="0"/>
          </a:p>
        </p:txBody>
      </p:sp>
    </p:spTree>
    <p:extLst>
      <p:ext uri="{BB962C8B-B14F-4D97-AF65-F5344CB8AC3E}">
        <p14:creationId xmlns:p14="http://schemas.microsoft.com/office/powerpoint/2010/main" val="1546984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Introduction (10 minutes)  JK bio,  BC Bio, thoughts on your roles as artist, educator, scientist</a:t>
            </a:r>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Introduction (10 minutes)  JK bio,  BC Bio, thoughts on your roles as artist, educator, scientist</a:t>
            </a:r>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45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E435977-08F5-45A8-A225-D07C54C9997D}" type="slidenum">
              <a:rPr lang="en-US" smtClean="0">
                <a:latin typeface="Arial" pitchFamily="34" charset="0"/>
              </a:rPr>
              <a:pPr/>
              <a:t>5</a:t>
            </a:fld>
            <a:endParaRPr lang="en-US" smtClean="0">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latin typeface="Arial" pitchFamily="34" charset="0"/>
              </a:rPr>
              <a:t>WHAT IS CONNECTIONS BETWEEN ART and MEDICINE?</a:t>
            </a:r>
          </a:p>
          <a:p>
            <a:pPr eaLnBrk="1" hangingPunct="1"/>
            <a:endParaRPr lang="en-US" dirty="0" smtClean="0">
              <a:latin typeface="Arial" pitchFamily="34" charset="0"/>
            </a:endParaRPr>
          </a:p>
          <a:p>
            <a:pPr eaLnBrk="1" hangingPunct="1"/>
            <a:r>
              <a:rPr lang="en-US" dirty="0" smtClean="0">
                <a:latin typeface="Arial" pitchFamily="34" charset="0"/>
              </a:rPr>
              <a:t>Van </a:t>
            </a:r>
            <a:r>
              <a:rPr lang="en-US" dirty="0" err="1" smtClean="0">
                <a:latin typeface="Arial" pitchFamily="34" charset="0"/>
              </a:rPr>
              <a:t>der</a:t>
            </a:r>
            <a:r>
              <a:rPr lang="en-US" dirty="0" smtClean="0">
                <a:latin typeface="Arial" pitchFamily="34" charset="0"/>
              </a:rPr>
              <a:t> Weyden 1435 </a:t>
            </a:r>
            <a:r>
              <a:rPr lang="en-US" b="1" dirty="0" smtClean="0">
                <a:latin typeface="Arial" pitchFamily="34" charset="0"/>
              </a:rPr>
              <a:t>St Luke</a:t>
            </a:r>
            <a:r>
              <a:rPr lang="en-US" dirty="0" smtClean="0">
                <a:latin typeface="Arial" pitchFamily="34" charset="0"/>
              </a:rPr>
              <a:t> one of the 4 evangelists was a doctor author of 3rd gospel and acts of the apostles</a:t>
            </a:r>
          </a:p>
          <a:p>
            <a:pPr eaLnBrk="1" hangingPunct="1"/>
            <a:r>
              <a:rPr lang="en-US" dirty="0" smtClean="0">
                <a:latin typeface="Arial" pitchFamily="34" charset="0"/>
              </a:rPr>
              <a:t>A doctor non </a:t>
            </a:r>
            <a:r>
              <a:rPr lang="en-US" dirty="0" err="1" smtClean="0">
                <a:latin typeface="Arial" pitchFamily="34" charset="0"/>
              </a:rPr>
              <a:t>jew</a:t>
            </a:r>
            <a:r>
              <a:rPr lang="en-US" dirty="0" smtClean="0">
                <a:latin typeface="Arial" pitchFamily="34" charset="0"/>
              </a:rPr>
              <a:t> never saw </a:t>
            </a:r>
            <a:r>
              <a:rPr lang="en-US" dirty="0" err="1" smtClean="0">
                <a:latin typeface="Arial" pitchFamily="34" charset="0"/>
              </a:rPr>
              <a:t>jesus</a:t>
            </a:r>
            <a:r>
              <a:rPr lang="en-US" dirty="0" smtClean="0">
                <a:latin typeface="Arial" pitchFamily="34" charset="0"/>
              </a:rPr>
              <a:t> but wrote about him typical medical writing</a:t>
            </a:r>
          </a:p>
          <a:p>
            <a:pPr eaLnBrk="1" hangingPunct="1"/>
            <a:r>
              <a:rPr lang="en-US" dirty="0" smtClean="0">
                <a:latin typeface="Arial" pitchFamily="34" charset="0"/>
              </a:rPr>
              <a:t>Patron saint of </a:t>
            </a:r>
            <a:r>
              <a:rPr lang="en-US" dirty="0" err="1" smtClean="0">
                <a:latin typeface="Arial" pitchFamily="34" charset="0"/>
              </a:rPr>
              <a:t>drs</a:t>
            </a:r>
            <a:r>
              <a:rPr lang="en-US" dirty="0" smtClean="0">
                <a:latin typeface="Arial" pitchFamily="34" charset="0"/>
              </a:rPr>
              <a:t> and patron </a:t>
            </a:r>
            <a:r>
              <a:rPr lang="en-US" dirty="0" err="1" smtClean="0">
                <a:latin typeface="Arial" pitchFamily="34" charset="0"/>
              </a:rPr>
              <a:t>st</a:t>
            </a:r>
            <a:r>
              <a:rPr lang="en-US" dirty="0" smtClean="0">
                <a:latin typeface="Arial" pitchFamily="34" charset="0"/>
              </a:rPr>
              <a:t> of painters </a:t>
            </a:r>
          </a:p>
          <a:p>
            <a:pPr eaLnBrk="1" hangingPunct="1"/>
            <a:r>
              <a:rPr lang="en-US" dirty="0" smtClean="0">
                <a:latin typeface="Arial" pitchFamily="34" charset="0"/>
              </a:rPr>
              <a:t>painted the original virgin </a:t>
            </a:r>
            <a:r>
              <a:rPr lang="en-US" dirty="0" err="1" smtClean="0">
                <a:latin typeface="Arial" pitchFamily="34" charset="0"/>
              </a:rPr>
              <a:t>mary</a:t>
            </a:r>
            <a:r>
              <a:rPr lang="en-US" dirty="0" smtClean="0">
                <a:latin typeface="Arial" pitchFamily="34" charset="0"/>
              </a:rPr>
              <a:t> and invented religious frescos</a:t>
            </a:r>
          </a:p>
          <a:p>
            <a:pPr eaLnBrk="1" hangingPunct="1"/>
            <a:r>
              <a:rPr lang="en-US" dirty="0" smtClean="0">
                <a:latin typeface="Arial" pitchFamily="34" charset="0"/>
              </a:rPr>
              <a:t>///////////////</a:t>
            </a:r>
          </a:p>
          <a:p>
            <a:pPr eaLnBrk="1" hangingPunct="1"/>
            <a:r>
              <a:rPr lang="en-US" dirty="0" smtClean="0">
                <a:latin typeface="Arial" pitchFamily="34" charset="0"/>
              </a:rPr>
              <a:t>Before</a:t>
            </a:r>
            <a:r>
              <a:rPr lang="en-US" baseline="0" dirty="0" smtClean="0">
                <a:latin typeface="Arial" pitchFamily="34" charset="0"/>
              </a:rPr>
              <a:t> I try to answer this questions, I will share a bit of back of background on how I get here.  </a:t>
            </a: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solidFill>
                  <a:schemeClr val="tx1"/>
                </a:solidFill>
                <a:latin typeface="Calibri" pitchFamily="34" charset="0"/>
              </a:rPr>
              <a:t>As a clinician,</a:t>
            </a:r>
            <a:r>
              <a:rPr lang="en-US" b="0" u="none" baseline="0" dirty="0" smtClean="0">
                <a:solidFill>
                  <a:schemeClr val="tx1"/>
                </a:solidFill>
                <a:latin typeface="Calibri" pitchFamily="34" charset="0"/>
              </a:rPr>
              <a:t> and in the work I do in the museum, I see some of the value in the opportunity to:</a:t>
            </a:r>
          </a:p>
          <a:p>
            <a:pPr>
              <a:buFont typeface="Arial" pitchFamily="34" charset="0"/>
              <a:buChar char="•"/>
            </a:pPr>
            <a:r>
              <a:rPr lang="en-US" b="0" u="none" dirty="0" smtClean="0">
                <a:solidFill>
                  <a:schemeClr val="tx1"/>
                </a:solidFill>
                <a:latin typeface="Calibri" pitchFamily="34" charset="0"/>
              </a:rPr>
              <a:t>Step</a:t>
            </a:r>
            <a:r>
              <a:rPr lang="en-US" b="0" u="none" baseline="0" dirty="0" smtClean="0">
                <a:solidFill>
                  <a:schemeClr val="tx1"/>
                </a:solidFill>
                <a:latin typeface="Calibri" pitchFamily="34" charset="0"/>
              </a:rPr>
              <a:t> outside one’s comfort zone</a:t>
            </a:r>
          </a:p>
          <a:p>
            <a:pPr>
              <a:buFont typeface="Arial" pitchFamily="34" charset="0"/>
              <a:buChar char="•"/>
            </a:pPr>
            <a:r>
              <a:rPr lang="en-US" b="0" u="none" baseline="0" dirty="0" smtClean="0">
                <a:solidFill>
                  <a:schemeClr val="tx1"/>
                </a:solidFill>
                <a:latin typeface="Calibri" pitchFamily="34" charset="0"/>
              </a:rPr>
              <a:t>Tolerate (even embrace) ambiguity</a:t>
            </a:r>
          </a:p>
          <a:p>
            <a:pPr>
              <a:buFont typeface="Arial" pitchFamily="34" charset="0"/>
              <a:buChar char="•"/>
            </a:pPr>
            <a:r>
              <a:rPr lang="en-US" b="0" u="none" baseline="0" dirty="0" smtClean="0">
                <a:solidFill>
                  <a:schemeClr val="tx1"/>
                </a:solidFill>
                <a:latin typeface="Calibri" pitchFamily="34" charset="0"/>
              </a:rPr>
              <a:t>Balance the small details and ‘big picture’</a:t>
            </a:r>
          </a:p>
          <a:p>
            <a:r>
              <a:rPr lang="en-US" b="0" u="none" dirty="0" smtClean="0">
                <a:solidFill>
                  <a:schemeClr val="tx1"/>
                </a:solidFill>
                <a:latin typeface="Calibri" pitchFamily="34" charset="0"/>
              </a:rPr>
              <a:t>…illustrated</a:t>
            </a:r>
            <a:r>
              <a:rPr lang="en-US" b="0" u="none" baseline="0" dirty="0" smtClean="0">
                <a:solidFill>
                  <a:schemeClr val="tx1"/>
                </a:solidFill>
                <a:latin typeface="Calibri" pitchFamily="34" charset="0"/>
              </a:rPr>
              <a:t> in this neurology test</a:t>
            </a:r>
            <a:endParaRPr lang="en-US" b="0" u="none" dirty="0" smtClean="0">
              <a:solidFill>
                <a:schemeClr val="tx1"/>
              </a:solidFill>
              <a:latin typeface="Calibri" pitchFamily="34" charset="0"/>
            </a:endParaRPr>
          </a:p>
          <a:p>
            <a:endParaRPr lang="en-US" b="0" u="none" dirty="0" smtClean="0">
              <a:solidFill>
                <a:schemeClr val="tx1"/>
              </a:solidFill>
              <a:latin typeface="Calibri" pitchFamily="34" charset="0"/>
            </a:endParaRPr>
          </a:p>
          <a:p>
            <a:endParaRPr lang="en-US" b="0" u="none" dirty="0" smtClean="0">
              <a:solidFill>
                <a:schemeClr val="tx1"/>
              </a:solidFill>
              <a:latin typeface="Calibri" pitchFamily="34" charset="0"/>
            </a:endParaRPr>
          </a:p>
          <a:p>
            <a:r>
              <a:rPr lang="en-US" b="0" u="none" dirty="0" smtClean="0">
                <a:solidFill>
                  <a:schemeClr val="tx1"/>
                </a:solidFill>
                <a:latin typeface="Calibri" pitchFamily="34" charset="0"/>
              </a:rPr>
              <a:t>Rey–</a:t>
            </a:r>
            <a:r>
              <a:rPr lang="en-US" b="0" u="none" dirty="0" err="1" smtClean="0">
                <a:solidFill>
                  <a:schemeClr val="tx1"/>
                </a:solidFill>
                <a:latin typeface="Calibri" pitchFamily="34" charset="0"/>
              </a:rPr>
              <a:t>Osterrieth</a:t>
            </a:r>
            <a:r>
              <a:rPr lang="en-US" b="0" u="none" dirty="0" smtClean="0">
                <a:solidFill>
                  <a:schemeClr val="tx1"/>
                </a:solidFill>
                <a:latin typeface="Calibri" pitchFamily="34" charset="0"/>
              </a:rPr>
              <a:t> complex figure test</a:t>
            </a:r>
          </a:p>
          <a:p>
            <a:r>
              <a:rPr lang="en-US" u="none" dirty="0" err="1" smtClean="0">
                <a:solidFill>
                  <a:schemeClr val="tx1"/>
                </a:solidFill>
                <a:latin typeface="Calibri" pitchFamily="34" charset="0"/>
                <a:hlinkClick r:id="rId3" tooltip="Spatial-temporal reasoning"/>
              </a:rPr>
              <a:t>visuospatial</a:t>
            </a:r>
            <a:r>
              <a:rPr lang="en-US" u="none" dirty="0" smtClean="0">
                <a:solidFill>
                  <a:schemeClr val="tx1"/>
                </a:solidFill>
                <a:latin typeface="Calibri" pitchFamily="34" charset="0"/>
                <a:hlinkClick r:id="rId3" tooltip="Spatial-temporal reasoning"/>
              </a:rPr>
              <a:t> abilities</a:t>
            </a:r>
            <a:r>
              <a:rPr lang="en-US" u="none" dirty="0" smtClean="0">
                <a:solidFill>
                  <a:schemeClr val="tx1"/>
                </a:solidFill>
                <a:latin typeface="Calibri" pitchFamily="34" charset="0"/>
              </a:rPr>
              <a:t>, </a:t>
            </a:r>
            <a:r>
              <a:rPr lang="en-US" u="none" dirty="0" smtClean="0">
                <a:solidFill>
                  <a:schemeClr val="tx1"/>
                </a:solidFill>
                <a:latin typeface="Calibri" pitchFamily="34" charset="0"/>
                <a:hlinkClick r:id="rId4" tooltip="Memory"/>
              </a:rPr>
              <a:t>memory</a:t>
            </a:r>
            <a:r>
              <a:rPr lang="en-US" u="none" dirty="0" smtClean="0">
                <a:solidFill>
                  <a:schemeClr val="tx1"/>
                </a:solidFill>
                <a:latin typeface="Calibri" pitchFamily="34" charset="0"/>
              </a:rPr>
              <a:t>, </a:t>
            </a:r>
            <a:r>
              <a:rPr lang="en-US" u="none" dirty="0" smtClean="0">
                <a:solidFill>
                  <a:schemeClr val="tx1"/>
                </a:solidFill>
                <a:latin typeface="Calibri" pitchFamily="34" charset="0"/>
                <a:hlinkClick r:id="rId5" tooltip="Attention"/>
              </a:rPr>
              <a:t>attention</a:t>
            </a:r>
            <a:r>
              <a:rPr lang="en-US" u="none" dirty="0" smtClean="0">
                <a:solidFill>
                  <a:schemeClr val="tx1"/>
                </a:solidFill>
                <a:latin typeface="Calibri" pitchFamily="34" charset="0"/>
              </a:rPr>
              <a:t>, </a:t>
            </a:r>
            <a:r>
              <a:rPr lang="en-US" u="none" dirty="0" smtClean="0">
                <a:solidFill>
                  <a:schemeClr val="tx1"/>
                </a:solidFill>
                <a:latin typeface="Calibri" pitchFamily="34" charset="0"/>
                <a:hlinkClick r:id="rId6" tooltip="Planning"/>
              </a:rPr>
              <a:t>planning</a:t>
            </a:r>
            <a:r>
              <a:rPr lang="en-US" u="none" dirty="0" smtClean="0">
                <a:solidFill>
                  <a:schemeClr val="tx1"/>
                </a:solidFill>
                <a:latin typeface="Calibri" pitchFamily="34" charset="0"/>
              </a:rPr>
              <a:t>, and </a:t>
            </a:r>
            <a:r>
              <a:rPr lang="en-US" u="none" dirty="0" smtClean="0">
                <a:solidFill>
                  <a:schemeClr val="tx1"/>
                </a:solidFill>
                <a:latin typeface="Calibri" pitchFamily="34" charset="0"/>
                <a:hlinkClick r:id="rId7" tooltip="Working memory"/>
              </a:rPr>
              <a:t>working memory</a:t>
            </a:r>
            <a:r>
              <a:rPr lang="en-US" u="none" dirty="0" smtClean="0">
                <a:solidFill>
                  <a:schemeClr val="tx1"/>
                </a:solidFill>
                <a:latin typeface="Calibri" pitchFamily="34" charset="0"/>
              </a:rPr>
              <a:t> (</a:t>
            </a:r>
            <a:r>
              <a:rPr lang="en-US" u="none" dirty="0" smtClean="0">
                <a:solidFill>
                  <a:schemeClr val="tx1"/>
                </a:solidFill>
                <a:latin typeface="Calibri" pitchFamily="34" charset="0"/>
                <a:hlinkClick r:id="rId8" tooltip="Executive functions"/>
              </a:rPr>
              <a:t>executive functions</a:t>
            </a:r>
            <a:r>
              <a:rPr lang="en-US" u="none" dirty="0" smtClean="0">
                <a:solidFill>
                  <a:schemeClr val="tx1"/>
                </a:solidFill>
                <a:latin typeface="Calibri" pitchFamily="34" charset="0"/>
              </a:rPr>
              <a:t>). </a:t>
            </a:r>
            <a:endParaRPr lang="en-US" u="none" dirty="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 lesion</a:t>
            </a:r>
          </a:p>
          <a:p>
            <a:r>
              <a:rPr lang="en-US" dirty="0" smtClean="0"/>
              <a:t>Details=left</a:t>
            </a:r>
            <a:r>
              <a:rPr lang="en-US" baseline="0" dirty="0" smtClean="0"/>
              <a:t> brain hemisphere</a:t>
            </a:r>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lesion</a:t>
            </a:r>
          </a:p>
          <a:p>
            <a:r>
              <a:rPr lang="en-US" dirty="0" smtClean="0"/>
              <a:t>Big picture=left brain</a:t>
            </a:r>
            <a:r>
              <a:rPr lang="en-US" baseline="0" dirty="0" smtClean="0"/>
              <a:t> hemisphere</a:t>
            </a:r>
          </a:p>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alibri" pitchFamily="34" charset="0"/>
              </a:rPr>
              <a:t>1960-70’s small pilots </a:t>
            </a:r>
          </a:p>
          <a:p>
            <a:r>
              <a:rPr lang="en-US" sz="1200" dirty="0" smtClean="0">
                <a:latin typeface="Calibri" pitchFamily="34" charset="0"/>
              </a:rPr>
              <a:t>1979:  Robert Coles –  NEJM; professional lapses</a:t>
            </a:r>
          </a:p>
          <a:p>
            <a:r>
              <a:rPr lang="en-US" sz="1200" dirty="0" smtClean="0">
                <a:latin typeface="Calibri" pitchFamily="34" charset="0"/>
              </a:rPr>
              <a:t>1985:  Barbara </a:t>
            </a:r>
            <a:r>
              <a:rPr lang="en-US" sz="1200" dirty="0" err="1" smtClean="0">
                <a:latin typeface="Calibri" pitchFamily="34" charset="0"/>
              </a:rPr>
              <a:t>Hoshiko</a:t>
            </a:r>
            <a:r>
              <a:rPr lang="en-US" sz="1200" dirty="0" smtClean="0">
                <a:latin typeface="Calibri" pitchFamily="34" charset="0"/>
              </a:rPr>
              <a:t> – “</a:t>
            </a:r>
            <a:r>
              <a:rPr lang="en-US" sz="1200" i="1" dirty="0" smtClean="0">
                <a:latin typeface="Calibri" pitchFamily="34" charset="0"/>
              </a:rPr>
              <a:t>Nursing diagnosis at the art museum”</a:t>
            </a:r>
            <a:endParaRPr lang="en-US" sz="1200" i="1" dirty="0" smtClean="0"/>
          </a:p>
          <a:p>
            <a:r>
              <a:rPr lang="en-US" sz="1200" dirty="0" smtClean="0">
                <a:latin typeface="Calibri" pitchFamily="34" charset="0"/>
              </a:rPr>
              <a:t>1994: Gerry Berg – </a:t>
            </a:r>
            <a:r>
              <a:rPr lang="en-US" sz="1200" u="sng" dirty="0" smtClean="0">
                <a:latin typeface="Calibri" pitchFamily="34" charset="0"/>
              </a:rPr>
              <a:t>Visual Arts and Medical Education</a:t>
            </a:r>
            <a:endParaRPr lang="en-US" sz="1200" dirty="0" smtClean="0">
              <a:latin typeface="Calibri" pitchFamily="34" charset="0"/>
            </a:endParaRPr>
          </a:p>
          <a:p>
            <a:r>
              <a:rPr lang="en-US" sz="1200" dirty="0" smtClean="0">
                <a:latin typeface="Calibri" pitchFamily="34" charset="0"/>
              </a:rPr>
              <a:t>2001: </a:t>
            </a:r>
            <a:r>
              <a:rPr lang="en-US" sz="1200" dirty="0" err="1" smtClean="0">
                <a:latin typeface="Calibri" pitchFamily="34" charset="0"/>
              </a:rPr>
              <a:t>Dolev</a:t>
            </a:r>
            <a:r>
              <a:rPr lang="en-US" sz="1200" dirty="0" smtClean="0">
                <a:latin typeface="Calibri" pitchFamily="34" charset="0"/>
              </a:rPr>
              <a:t>, </a:t>
            </a:r>
            <a:r>
              <a:rPr lang="en-US" sz="1200" dirty="0" err="1" smtClean="0">
                <a:latin typeface="Calibri" pitchFamily="34" charset="0"/>
              </a:rPr>
              <a:t>Friedlaender</a:t>
            </a:r>
            <a:r>
              <a:rPr lang="en-US" sz="1200" dirty="0" smtClean="0">
                <a:latin typeface="Calibri" pitchFamily="34" charset="0"/>
              </a:rPr>
              <a:t>, and Braverman – “Use of fine arts to enhance visual diagnostic skills”</a:t>
            </a:r>
          </a:p>
          <a:p>
            <a:r>
              <a:rPr lang="en-US" sz="1200" dirty="0" smtClean="0">
                <a:latin typeface="Calibri" pitchFamily="34" charset="0"/>
              </a:rPr>
              <a:t>Medical School and Hospital based Programs</a:t>
            </a:r>
          </a:p>
          <a:p>
            <a:r>
              <a:rPr lang="en-US" sz="1200" dirty="0" smtClean="0">
                <a:latin typeface="Calibri" pitchFamily="34" charset="0"/>
              </a:rPr>
              <a:t>Outcomes research </a:t>
            </a:r>
          </a:p>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7E2104B-0C78-4B10-B9A4-0A1A1DE51317}"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r>
              <a:rPr lang="en-US" dirty="0" smtClean="0">
                <a:latin typeface="Arial" pitchFamily="34" charset="0"/>
              </a:rPr>
              <a:t>Iconic</a:t>
            </a:r>
          </a:p>
          <a:p>
            <a:r>
              <a:rPr lang="en-US" dirty="0" smtClean="0">
                <a:latin typeface="Arial" pitchFamily="34" charset="0"/>
              </a:rPr>
              <a:t>Emblematic:  Detached, dispassionate dedication.   Outward visions of compassion relegated to the nun.  </a:t>
            </a:r>
          </a:p>
          <a:p>
            <a:r>
              <a:rPr lang="en-US" dirty="0" smtClean="0">
                <a:latin typeface="Arial" pitchFamily="34" charset="0"/>
              </a:rPr>
              <a:t>Explore two topics:  ART and PROFESSIONALISM, and their relationship.</a:t>
            </a:r>
          </a:p>
          <a:p>
            <a:r>
              <a:rPr lang="en-US" dirty="0" smtClean="0">
                <a:latin typeface="Arial" pitchFamily="34" charset="0"/>
              </a:rPr>
              <a:t>Present 5 examples</a:t>
            </a:r>
          </a:p>
          <a:p>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E5E30A-E262-4BAC-80CD-8230615D14F9}"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342142-6520-449D-9E11-9DAA8D3BDE5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C3E445-7BE1-4A95-91CD-771C06B7D14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2189163"/>
            <a:ext cx="9144000" cy="466883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4" descr="BIDMC_Harvard_lockup"/>
          <p:cNvPicPr>
            <a:picLocks noChangeAspect="1" noChangeArrowheads="1"/>
          </p:cNvPicPr>
          <p:nvPr userDrawn="1"/>
        </p:nvPicPr>
        <p:blipFill>
          <a:blip r:embed="rId2" cstate="print">
            <a:lum bright="4000" contrast="4000"/>
            <a:extLst>
              <a:ext uri="{28A0092B-C50C-407E-A947-70E740481C1C}">
                <a14:useLocalDpi xmlns:a14="http://schemas.microsoft.com/office/drawing/2010/main" val="0"/>
              </a:ext>
            </a:extLst>
          </a:blip>
          <a:srcRect/>
          <a:stretch>
            <a:fillRect/>
          </a:stretch>
        </p:blipFill>
        <p:spPr bwMode="auto">
          <a:xfrm>
            <a:off x="295275" y="946150"/>
            <a:ext cx="61610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Grp="1" noChangeArrowheads="1"/>
          </p:cNvSpPr>
          <p:nvPr>
            <p:ph type="ctrTitle"/>
          </p:nvPr>
        </p:nvSpPr>
        <p:spPr>
          <a:xfrm>
            <a:off x="2936875" y="3419475"/>
            <a:ext cx="5162550" cy="2027238"/>
          </a:xfrm>
        </p:spPr>
        <p:txBody>
          <a:bodyPr anchor="t"/>
          <a:lstStyle>
            <a:lvl1pPr>
              <a:defRPr sz="1800">
                <a:solidFill>
                  <a:schemeClr val="bg1"/>
                </a:solidFill>
              </a:defRPr>
            </a:lvl1pPr>
          </a:lstStyle>
          <a:p>
            <a:pPr lvl="0"/>
            <a:r>
              <a:rPr lang="en-US" noProof="0" smtClean="0"/>
              <a:t>Click to edit Master title style</a:t>
            </a:r>
          </a:p>
        </p:txBody>
      </p:sp>
    </p:spTree>
    <p:extLst>
      <p:ext uri="{BB962C8B-B14F-4D97-AF65-F5344CB8AC3E}">
        <p14:creationId xmlns:p14="http://schemas.microsoft.com/office/powerpoint/2010/main" val="88350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7450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54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074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3726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3273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2978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122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59F8F87-B89B-445A-8859-928DA8E3F22C}"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07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4567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1347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89B11-665F-0F4E-BBDA-245D9B0F8793}" type="datetimeFigureOut">
              <a:rPr lang="en-US" smtClean="0">
                <a:solidFill>
                  <a:prstClr val="black">
                    <a:tint val="75000"/>
                  </a:prstClr>
                </a:solidFill>
                <a:latin typeface="Calibri"/>
              </a:rPr>
              <a:pPr/>
              <a:t>6/26/16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8FD680-517E-2842-B3B2-E4ED04F8AA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265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1FCB54-1814-4E76-9301-566138D689A9}"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EDE300C-AD84-4633-B014-E036A2069C8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D9E65A2-8F6F-4D63-8C5B-85D5F0B49D5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243A5F-B04D-4B72-9461-E38D394541C9}"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8D32134-6947-4DE8-8E6D-B241A2A5F13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F5CAF24-ABA2-46B5-9EF6-30AE5D60627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4CFACD-F386-4A4A-81BC-4803FB3625F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1A21A1-ED75-4B32-9C2A-6D5AA0B34656}"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1689B11-665F-0F4E-BBDA-245D9B0F8793}" type="datetimeFigureOut">
              <a:rPr lang="en-US" smtClean="0">
                <a:solidFill>
                  <a:prstClr val="black">
                    <a:tint val="75000"/>
                  </a:prstClr>
                </a:solidFill>
                <a:latin typeface="Calibri"/>
              </a:rPr>
              <a:pPr defTabSz="457200" fontAlgn="auto">
                <a:spcBef>
                  <a:spcPts val="0"/>
                </a:spcBef>
                <a:spcAft>
                  <a:spcPts val="0"/>
                </a:spcAft>
              </a:pPr>
              <a:t>6/26/16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38FD680-517E-2842-B3B2-E4ED04F8AA78}"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45949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13.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hyperlink" Target="file://localhost//upload.wikimedia.org/wikipedia/commons/4/4c/Peter_Paul_Rubens,_Flemish_(active_Italy,_Antwerp,_and_England)_-_Prometheus_Bound_-_Google_Art_Project.jpg" TargetMode="External"/><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oleObject" Target="../embeddings/oleObject1.bin"/><Relationship Id="rId9" Type="http://schemas.openxmlformats.org/officeDocument/2006/relationships/oleObject" Target="../embeddings/Microsoft_Excel_97_-_2004_Worksheet1.xls"/><Relationship Id="rId10" Type="http://schemas.openxmlformats.org/officeDocument/2006/relationships/image" Target="../media/image24.wmf"/><Relationship Id="rId11" Type="http://schemas.openxmlformats.org/officeDocument/2006/relationships/image" Target="../media/image29.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image" Target="../media/image36.jpeg"/><Relationship Id="rId20" Type="http://schemas.openxmlformats.org/officeDocument/2006/relationships/image" Target="../media/image47.jpeg"/><Relationship Id="rId21" Type="http://schemas.openxmlformats.org/officeDocument/2006/relationships/image" Target="../media/image48.jpeg"/><Relationship Id="rId22" Type="http://schemas.openxmlformats.org/officeDocument/2006/relationships/image" Target="../media/image49.jpeg"/><Relationship Id="rId23" Type="http://schemas.openxmlformats.org/officeDocument/2006/relationships/hyperlink" Target="http://1vze7o2h8a2b2tyahl3i0t68.wpengine.netdna-cdn.com/wp-content/uploads/2014/08/HAM-02_Calderwood-Courtyard-01_Photo-Peter-Vanderwarker.jpg" TargetMode="External"/><Relationship Id="rId24" Type="http://schemas.openxmlformats.org/officeDocument/2006/relationships/image" Target="../media/image50.jpeg"/><Relationship Id="rId25" Type="http://schemas.openxmlformats.org/officeDocument/2006/relationships/image" Target="../media/image51.jpeg"/><Relationship Id="rId10" Type="http://schemas.openxmlformats.org/officeDocument/2006/relationships/image" Target="../media/image37.png"/><Relationship Id="rId11" Type="http://schemas.openxmlformats.org/officeDocument/2006/relationships/image" Target="../media/image38.jpeg"/><Relationship Id="rId12" Type="http://schemas.openxmlformats.org/officeDocument/2006/relationships/image" Target="../media/image39.jpeg"/><Relationship Id="rId13" Type="http://schemas.openxmlformats.org/officeDocument/2006/relationships/image" Target="../media/image40.jpeg"/><Relationship Id="rId14" Type="http://schemas.openxmlformats.org/officeDocument/2006/relationships/image" Target="../media/image41.jpeg"/><Relationship Id="rId15" Type="http://schemas.openxmlformats.org/officeDocument/2006/relationships/image" Target="../media/image42.jpeg"/><Relationship Id="rId16" Type="http://schemas.openxmlformats.org/officeDocument/2006/relationships/image" Target="../media/image43.jpeg"/><Relationship Id="rId17" Type="http://schemas.openxmlformats.org/officeDocument/2006/relationships/image" Target="../media/image44.jpeg"/><Relationship Id="rId18" Type="http://schemas.openxmlformats.org/officeDocument/2006/relationships/image" Target="../media/image45.png"/><Relationship Id="rId19"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6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oleObject" Target="???" TargetMode="External"/><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0.jpeg"/><Relationship Id="rId10" Type="http://schemas.openxmlformats.org/officeDocument/2006/relationships/image" Target="../media/image11.jpe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hyperlink" Target="http://hms.harvard.edu/" TargetMode="External"/><Relationship Id="rId4" Type="http://schemas.openxmlformats.org/officeDocument/2006/relationships/image" Target="../media/image12.png"/><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4525"/>
            <a:ext cx="7772400" cy="1374775"/>
          </a:xfrm>
        </p:spPr>
        <p:txBody>
          <a:bodyPr>
            <a:normAutofit/>
          </a:bodyPr>
          <a:lstStyle/>
          <a:p>
            <a:r>
              <a:rPr lang="en-US" sz="6000" b="1" baseline="30000" dirty="0">
                <a:cs typeface="Avenir Black"/>
              </a:rPr>
              <a:t>Programs and Pedagogy</a:t>
            </a:r>
            <a:br>
              <a:rPr lang="en-US" sz="6000" b="1" baseline="30000" dirty="0">
                <a:cs typeface="Avenir Black"/>
              </a:rPr>
            </a:br>
            <a:r>
              <a:rPr lang="en-US" sz="1800" b="1" dirty="0">
                <a:cs typeface="Avenir Black"/>
              </a:rPr>
              <a:t>June 8, 2016 11:30 AM</a:t>
            </a:r>
            <a:endParaRPr lang="en-US" sz="2400" dirty="0">
              <a:cs typeface="Avenir Black"/>
            </a:endParaRPr>
          </a:p>
        </p:txBody>
      </p:sp>
      <p:sp>
        <p:nvSpPr>
          <p:cNvPr id="3" name="Subtitle 2"/>
          <p:cNvSpPr>
            <a:spLocks noGrp="1"/>
          </p:cNvSpPr>
          <p:nvPr>
            <p:ph type="subTitle" idx="1"/>
          </p:nvPr>
        </p:nvSpPr>
        <p:spPr>
          <a:xfrm>
            <a:off x="381000" y="4103077"/>
            <a:ext cx="8369300" cy="1129323"/>
          </a:xfrm>
        </p:spPr>
        <p:txBody>
          <a:bodyPr>
            <a:normAutofit/>
          </a:bodyPr>
          <a:lstStyle/>
          <a:p>
            <a:r>
              <a:rPr lang="en-US" sz="2800" b="1" baseline="30000" dirty="0">
                <a:solidFill>
                  <a:schemeClr val="tx1"/>
                </a:solidFill>
                <a:latin typeface="+mj-lt"/>
                <a:cs typeface="Avenir Black"/>
              </a:rPr>
              <a:t>Museum of Fine Arts, Boston &amp; Harvard Medical School</a:t>
            </a:r>
          </a:p>
          <a:p>
            <a:r>
              <a:rPr lang="en-US" sz="2800" b="1" baseline="30000" dirty="0">
                <a:solidFill>
                  <a:schemeClr val="tx1"/>
                </a:solidFill>
                <a:latin typeface="+mj-lt"/>
                <a:cs typeface="Avenir Black"/>
              </a:rPr>
              <a:t>Pennsylvania Academy of the Fine Arts</a:t>
            </a:r>
            <a:endParaRPr lang="en-US" sz="2800" b="1" baseline="30000" dirty="0">
              <a:solidFill>
                <a:srgbClr val="000000"/>
              </a:solidFill>
              <a:latin typeface="+mj-lt"/>
              <a:cs typeface="Avenir Black"/>
            </a:endParaRPr>
          </a:p>
          <a:p>
            <a:r>
              <a:rPr lang="en-US" sz="2800" b="1" baseline="30000" dirty="0">
                <a:solidFill>
                  <a:schemeClr val="tx1"/>
                </a:solidFill>
                <a:latin typeface="+mj-lt"/>
                <a:cs typeface="Avenir Black"/>
              </a:rPr>
              <a:t>University of South Florida Contemporary Art Museum</a:t>
            </a:r>
            <a:endParaRPr lang="en-US" baseline="30000" dirty="0">
              <a:solidFill>
                <a:srgbClr val="000000"/>
              </a:solidFill>
              <a:latin typeface="Avenir Black"/>
              <a:cs typeface="Avenir Black"/>
            </a:endParaRPr>
          </a:p>
          <a:p>
            <a:endParaRPr lang="en-US" baseline="30000" dirty="0">
              <a:solidFill>
                <a:schemeClr val="tx1"/>
              </a:solidFill>
              <a:latin typeface="Avenir Black"/>
              <a:cs typeface="Avenir Black"/>
            </a:endParaRPr>
          </a:p>
          <a:p>
            <a:endParaRPr lang="en-US" dirty="0"/>
          </a:p>
        </p:txBody>
      </p:sp>
      <p:pic>
        <p:nvPicPr>
          <p:cNvPr id="4" name="Picture 3"/>
          <p:cNvPicPr>
            <a:picLocks noChangeAspect="1"/>
          </p:cNvPicPr>
          <p:nvPr/>
        </p:nvPicPr>
        <p:blipFill rotWithShape="1">
          <a:blip r:embed="rId2"/>
          <a:srcRect l="1920"/>
          <a:stretch/>
        </p:blipFill>
        <p:spPr>
          <a:xfrm>
            <a:off x="0" y="-95739"/>
            <a:ext cx="9300308" cy="1209431"/>
          </a:xfrm>
          <a:prstGeom prst="rect">
            <a:avLst/>
          </a:prstGeom>
        </p:spPr>
      </p:pic>
      <p:pic>
        <p:nvPicPr>
          <p:cNvPr id="5" name="Picture 4"/>
          <p:cNvPicPr>
            <a:picLocks noChangeAspect="1"/>
          </p:cNvPicPr>
          <p:nvPr/>
        </p:nvPicPr>
        <p:blipFill rotWithShape="1">
          <a:blip r:embed="rId3"/>
          <a:srcRect l="1920"/>
          <a:stretch/>
        </p:blipFill>
        <p:spPr>
          <a:xfrm>
            <a:off x="0" y="1113692"/>
            <a:ext cx="9300308" cy="507385"/>
          </a:xfrm>
          <a:prstGeom prst="rect">
            <a:avLst/>
          </a:prstGeom>
        </p:spPr>
      </p:pic>
      <p:pic>
        <p:nvPicPr>
          <p:cNvPr id="6" name="Picture 5"/>
          <p:cNvPicPr>
            <a:picLocks noChangeAspect="1"/>
          </p:cNvPicPr>
          <p:nvPr/>
        </p:nvPicPr>
        <p:blipFill rotWithShape="1">
          <a:blip r:embed="rId4"/>
          <a:srcRect l="1916" t="3782" r="2896" b="6934"/>
          <a:stretch/>
        </p:blipFill>
        <p:spPr>
          <a:xfrm>
            <a:off x="0" y="5651500"/>
            <a:ext cx="9177866" cy="1284654"/>
          </a:xfrm>
          <a:prstGeom prst="rect">
            <a:avLst/>
          </a:prstGeom>
          <a:ln>
            <a:noFill/>
          </a:ln>
        </p:spPr>
      </p:pic>
      <p:sp>
        <p:nvSpPr>
          <p:cNvPr id="7" name="Rectangle 6"/>
          <p:cNvSpPr/>
          <p:nvPr/>
        </p:nvSpPr>
        <p:spPr>
          <a:xfrm>
            <a:off x="1841500" y="3422134"/>
            <a:ext cx="5435600" cy="369332"/>
          </a:xfrm>
          <a:prstGeom prst="rect">
            <a:avLst/>
          </a:prstGeom>
        </p:spPr>
        <p:txBody>
          <a:bodyPr wrap="square">
            <a:spAutoFit/>
          </a:bodyPr>
          <a:lstStyle/>
          <a:p>
            <a:pPr algn="ctr" defTabSz="457200" fontAlgn="auto">
              <a:spcBef>
                <a:spcPts val="0"/>
              </a:spcBef>
              <a:spcAft>
                <a:spcPts val="0"/>
              </a:spcAft>
            </a:pPr>
            <a:r>
              <a:rPr lang="en-US" sz="1800" b="1" dirty="0">
                <a:solidFill>
                  <a:prstClr val="black"/>
                </a:solidFill>
                <a:latin typeface="Calibri"/>
                <a:cs typeface="Avenir Black"/>
              </a:rPr>
              <a:t>Moderator Joel Katz, MD</a:t>
            </a:r>
            <a:endParaRPr lang="en-US" sz="1800" b="1" dirty="0">
              <a:solidFill>
                <a:prstClr val="black"/>
              </a:solidFill>
              <a:latin typeface="Calibri"/>
            </a:endParaRPr>
          </a:p>
        </p:txBody>
      </p:sp>
    </p:spTree>
    <p:extLst>
      <p:ext uri="{BB962C8B-B14F-4D97-AF65-F5344CB8AC3E}">
        <p14:creationId xmlns:p14="http://schemas.microsoft.com/office/powerpoint/2010/main" val="31504187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52" name="Picture 4" descr="File:Peter Paul Rubens, Flemish (active Italy, Antwerp, and England) - Prometheus Bound - Google Art Project.jpg">
            <a:hlinkClick r:id="rId3"/>
          </p:cNvPr>
          <p:cNvPicPr>
            <a:picLocks noChangeAspect="1" noChangeArrowheads="1"/>
          </p:cNvPicPr>
          <p:nvPr/>
        </p:nvPicPr>
        <p:blipFill>
          <a:blip r:embed="rId4" cstate="print"/>
          <a:srcRect/>
          <a:stretch>
            <a:fillRect/>
          </a:stretch>
        </p:blipFill>
        <p:spPr bwMode="auto">
          <a:xfrm>
            <a:off x="1143000" y="76200"/>
            <a:ext cx="5791200" cy="6671019"/>
          </a:xfrm>
          <a:prstGeom prst="rect">
            <a:avLst/>
          </a:prstGeom>
          <a:noFill/>
        </p:spPr>
      </p:pic>
      <p:sp>
        <p:nvSpPr>
          <p:cNvPr id="4" name="Rectangle 3"/>
          <p:cNvSpPr>
            <a:spLocks noChangeArrowheads="1"/>
          </p:cNvSpPr>
          <p:nvPr/>
        </p:nvSpPr>
        <p:spPr bwMode="auto">
          <a:xfrm>
            <a:off x="7010400" y="6096000"/>
            <a:ext cx="1651855" cy="338554"/>
          </a:xfrm>
          <a:prstGeom prst="rect">
            <a:avLst/>
          </a:prstGeom>
          <a:noFill/>
          <a:ln w="9525">
            <a:noFill/>
            <a:miter lim="800000"/>
            <a:headEnd/>
            <a:tailEnd/>
          </a:ln>
        </p:spPr>
        <p:txBody>
          <a:bodyPr wrap="square">
            <a:spAutoFit/>
          </a:bodyPr>
          <a:lstStyle/>
          <a:p>
            <a:pPr algn="ctr" eaLnBrk="0" hangingPunct="0"/>
            <a:r>
              <a:rPr lang="en-US" sz="1600" dirty="0" smtClean="0">
                <a:solidFill>
                  <a:schemeClr val="bg1">
                    <a:lumMod val="75000"/>
                  </a:schemeClr>
                </a:solidFill>
                <a:latin typeface="Calibri" pitchFamily="34" charset="0"/>
              </a:rPr>
              <a:t>P. Rubens 1618</a:t>
            </a:r>
            <a:endParaRPr lang="en-US" sz="1600" dirty="0">
              <a:solidFill>
                <a:schemeClr val="bg1">
                  <a:lumMod val="75000"/>
                </a:schemeClr>
              </a:solidFill>
              <a:latin typeface="Calibri" pitchFamily="34" charset="0"/>
            </a:endParaRPr>
          </a:p>
        </p:txBody>
      </p:sp>
      <p:pic>
        <p:nvPicPr>
          <p:cNvPr id="5" name="Content Placeholder 7" descr="Joel -prometheus- Final Too.jpg"/>
          <p:cNvPicPr>
            <a:picLocks noChangeAspect="1"/>
          </p:cNvPicPr>
          <p:nvPr/>
        </p:nvPicPr>
        <p:blipFill>
          <a:blip r:embed="rId5" cstate="print"/>
          <a:stretch>
            <a:fillRect/>
          </a:stretch>
        </p:blipFill>
        <p:spPr>
          <a:xfrm>
            <a:off x="5943600" y="457199"/>
            <a:ext cx="2362200" cy="4147541"/>
          </a:xfrm>
          <a:prstGeom prst="rect">
            <a:avLst/>
          </a:prstGeom>
          <a:ln>
            <a:solidFill>
              <a:srgbClr val="00B0F0"/>
            </a:solidFill>
          </a:ln>
        </p:spPr>
      </p:pic>
      <p:sp>
        <p:nvSpPr>
          <p:cNvPr id="6" name="TextBox 5"/>
          <p:cNvSpPr txBox="1"/>
          <p:nvPr/>
        </p:nvSpPr>
        <p:spPr>
          <a:xfrm>
            <a:off x="7239000" y="4648200"/>
            <a:ext cx="1600118" cy="584775"/>
          </a:xfrm>
          <a:prstGeom prst="rect">
            <a:avLst/>
          </a:prstGeom>
          <a:noFill/>
        </p:spPr>
        <p:txBody>
          <a:bodyPr wrap="none" rtlCol="0">
            <a:spAutoFit/>
          </a:bodyPr>
          <a:lstStyle/>
          <a:p>
            <a:r>
              <a:rPr lang="en-US" sz="1600" dirty="0" smtClean="0">
                <a:solidFill>
                  <a:schemeClr val="bg1">
                    <a:lumMod val="75000"/>
                  </a:schemeClr>
                </a:solidFill>
                <a:latin typeface="Calibri" pitchFamily="34" charset="0"/>
                <a:cs typeface="Times New Roman" pitchFamily="18" charset="0"/>
              </a:rPr>
              <a:t>Apologies to </a:t>
            </a:r>
          </a:p>
          <a:p>
            <a:r>
              <a:rPr lang="en-US" sz="1600" dirty="0" err="1" smtClean="0">
                <a:solidFill>
                  <a:schemeClr val="bg1">
                    <a:lumMod val="75000"/>
                  </a:schemeClr>
                </a:solidFill>
                <a:latin typeface="Calibri" pitchFamily="34" charset="0"/>
                <a:cs typeface="Times New Roman" pitchFamily="18" charset="0"/>
              </a:rPr>
              <a:t>Gustave</a:t>
            </a:r>
            <a:r>
              <a:rPr lang="en-US" sz="1600" dirty="0" smtClean="0">
                <a:solidFill>
                  <a:schemeClr val="bg1">
                    <a:lumMod val="75000"/>
                  </a:schemeClr>
                </a:solidFill>
                <a:latin typeface="Calibri" pitchFamily="34" charset="0"/>
                <a:cs typeface="Times New Roman" pitchFamily="18" charset="0"/>
              </a:rPr>
              <a:t> Moreau </a:t>
            </a:r>
            <a:endParaRPr lang="en-US" sz="1600" dirty="0">
              <a:solidFill>
                <a:schemeClr val="bg1">
                  <a:lumMod val="75000"/>
                </a:schemeClr>
              </a:solidFill>
              <a:latin typeface="Calibri" pitchFamily="34" charset="0"/>
              <a:cs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457199"/>
          </a:xfrm>
        </p:spPr>
        <p:txBody>
          <a:bodyPr>
            <a:noAutofit/>
          </a:bodyPr>
          <a:lstStyle/>
          <a:p>
            <a:pPr algn="ctr"/>
            <a:r>
              <a:rPr lang="en-US" sz="2400" dirty="0" smtClean="0"/>
              <a:t>Pub-Med Search (1965-2016</a:t>
            </a:r>
            <a:r>
              <a:rPr lang="en-US" sz="3200" dirty="0" smtClean="0"/>
              <a:t>)</a:t>
            </a:r>
            <a:endParaRPr lang="en-US" sz="3200" dirty="0"/>
          </a:p>
        </p:txBody>
      </p:sp>
      <p:sp>
        <p:nvSpPr>
          <p:cNvPr id="6" name="TextBox 5"/>
          <p:cNvSpPr txBox="1"/>
          <p:nvPr/>
        </p:nvSpPr>
        <p:spPr>
          <a:xfrm>
            <a:off x="152400" y="685801"/>
            <a:ext cx="8763000" cy="830997"/>
          </a:xfrm>
          <a:prstGeom prst="rect">
            <a:avLst/>
          </a:prstGeom>
          <a:noFill/>
          <a:ln w="19050">
            <a:solidFill>
              <a:srgbClr val="FF0000"/>
            </a:solidFill>
          </a:ln>
        </p:spPr>
        <p:txBody>
          <a:bodyPr wrap="square" rtlCol="0">
            <a:spAutoFit/>
          </a:bodyPr>
          <a:lstStyle/>
          <a:p>
            <a:pPr algn="ctr"/>
            <a:r>
              <a:rPr lang="en-US" sz="2800" b="1" dirty="0" smtClean="0">
                <a:cs typeface="Times New Roman" pitchFamily="18" charset="0"/>
              </a:rPr>
              <a:t>Art + Medical Education + (Visual or Museum)</a:t>
            </a:r>
          </a:p>
          <a:p>
            <a:pPr algn="ctr"/>
            <a:r>
              <a:rPr lang="en-US" sz="2000" dirty="0" smtClean="0">
                <a:latin typeface="Times New Roman" pitchFamily="18" charset="0"/>
                <a:cs typeface="Times New Roman" pitchFamily="18" charset="0"/>
              </a:rPr>
              <a:t>N = 158          68   </a:t>
            </a:r>
            <a:r>
              <a:rPr lang="en-US" sz="2000" dirty="0" smtClean="0"/>
              <a:t>(Excluded: Medical Illustration, Art Therapy, Art History)</a:t>
            </a:r>
          </a:p>
        </p:txBody>
      </p:sp>
      <p:sp>
        <p:nvSpPr>
          <p:cNvPr id="12" name="Right Arrow 11"/>
          <p:cNvSpPr/>
          <p:nvPr/>
        </p:nvSpPr>
        <p:spPr>
          <a:xfrm>
            <a:off x="1447800" y="12192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p:nvPr/>
        </p:nvGraphicFramePr>
        <p:xfrm>
          <a:off x="3352800" y="1676400"/>
          <a:ext cx="5029200" cy="4648200"/>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5"/>
          <p:cNvGrpSpPr>
            <a:grpSpLocks/>
          </p:cNvGrpSpPr>
          <p:nvPr/>
        </p:nvGrpSpPr>
        <p:grpSpPr bwMode="auto">
          <a:xfrm>
            <a:off x="-1600200" y="1676400"/>
            <a:ext cx="7620000" cy="5181600"/>
            <a:chOff x="1008" y="1104"/>
            <a:chExt cx="2874" cy="3504"/>
          </a:xfrm>
        </p:grpSpPr>
        <p:sp>
          <p:nvSpPr>
            <p:cNvPr id="9" name="AutoShape 4"/>
            <p:cNvSpPr>
              <a:spLocks noChangeAspect="1" noChangeArrowheads="1" noTextEdit="1"/>
            </p:cNvSpPr>
            <p:nvPr/>
          </p:nvSpPr>
          <p:spPr bwMode="auto">
            <a:xfrm>
              <a:off x="1008" y="1104"/>
              <a:ext cx="2874" cy="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p:nvSpPr>
          <p:spPr bwMode="auto">
            <a:xfrm>
              <a:off x="1798" y="1259"/>
              <a:ext cx="698"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p:nvSpPr>
          <p:spPr bwMode="auto">
            <a:xfrm>
              <a:off x="2496" y="125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9"/>
            <p:cNvSpPr>
              <a:spLocks noChangeArrowheads="1"/>
            </p:cNvSpPr>
            <p:nvPr/>
          </p:nvSpPr>
          <p:spPr bwMode="auto">
            <a:xfrm>
              <a:off x="2577" y="125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0"/>
            <p:cNvSpPr>
              <a:spLocks noChangeArrowheads="1"/>
            </p:cNvSpPr>
            <p:nvPr/>
          </p:nvSpPr>
          <p:spPr bwMode="auto">
            <a:xfrm>
              <a:off x="1798" y="1386"/>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1"/>
            <p:cNvSpPr>
              <a:spLocks noChangeArrowheads="1"/>
            </p:cNvSpPr>
            <p:nvPr/>
          </p:nvSpPr>
          <p:spPr bwMode="auto">
            <a:xfrm>
              <a:off x="1955" y="1386"/>
              <a:ext cx="54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2"/>
            <p:cNvSpPr>
              <a:spLocks noChangeArrowheads="1"/>
            </p:cNvSpPr>
            <p:nvPr/>
          </p:nvSpPr>
          <p:spPr bwMode="auto">
            <a:xfrm>
              <a:off x="2496" y="1386"/>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3"/>
            <p:cNvSpPr>
              <a:spLocks noChangeArrowheads="1"/>
            </p:cNvSpPr>
            <p:nvPr/>
          </p:nvSpPr>
          <p:spPr bwMode="auto">
            <a:xfrm>
              <a:off x="2577" y="1386"/>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4"/>
            <p:cNvSpPr>
              <a:spLocks noChangeArrowheads="1"/>
            </p:cNvSpPr>
            <p:nvPr/>
          </p:nvSpPr>
          <p:spPr bwMode="auto">
            <a:xfrm>
              <a:off x="1798" y="1575"/>
              <a:ext cx="157"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5"/>
            <p:cNvSpPr>
              <a:spLocks noChangeArrowheads="1"/>
            </p:cNvSpPr>
            <p:nvPr/>
          </p:nvSpPr>
          <p:spPr bwMode="auto">
            <a:xfrm>
              <a:off x="1955" y="1575"/>
              <a:ext cx="54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6"/>
            <p:cNvSpPr>
              <a:spLocks noChangeArrowheads="1"/>
            </p:cNvSpPr>
            <p:nvPr/>
          </p:nvSpPr>
          <p:spPr bwMode="auto">
            <a:xfrm>
              <a:off x="2496" y="1575"/>
              <a:ext cx="8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7"/>
            <p:cNvSpPr>
              <a:spLocks noChangeArrowheads="1"/>
            </p:cNvSpPr>
            <p:nvPr/>
          </p:nvSpPr>
          <p:spPr bwMode="auto">
            <a:xfrm>
              <a:off x="2577" y="1575"/>
              <a:ext cx="130"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8"/>
            <p:cNvSpPr>
              <a:spLocks noChangeArrowheads="1"/>
            </p:cNvSpPr>
            <p:nvPr/>
          </p:nvSpPr>
          <p:spPr bwMode="auto">
            <a:xfrm>
              <a:off x="1798" y="1765"/>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9"/>
            <p:cNvSpPr>
              <a:spLocks noChangeArrowheads="1"/>
            </p:cNvSpPr>
            <p:nvPr/>
          </p:nvSpPr>
          <p:spPr bwMode="auto">
            <a:xfrm>
              <a:off x="1955" y="1765"/>
              <a:ext cx="54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0"/>
            <p:cNvSpPr>
              <a:spLocks noChangeArrowheads="1"/>
            </p:cNvSpPr>
            <p:nvPr/>
          </p:nvSpPr>
          <p:spPr bwMode="auto">
            <a:xfrm>
              <a:off x="2496" y="1765"/>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1"/>
            <p:cNvSpPr>
              <a:spLocks noChangeArrowheads="1"/>
            </p:cNvSpPr>
            <p:nvPr/>
          </p:nvSpPr>
          <p:spPr bwMode="auto">
            <a:xfrm>
              <a:off x="2577" y="1765"/>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2"/>
            <p:cNvSpPr>
              <a:spLocks noChangeArrowheads="1"/>
            </p:cNvSpPr>
            <p:nvPr/>
          </p:nvSpPr>
          <p:spPr bwMode="auto">
            <a:xfrm>
              <a:off x="1798" y="1954"/>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23"/>
            <p:cNvSpPr>
              <a:spLocks noChangeArrowheads="1"/>
            </p:cNvSpPr>
            <p:nvPr/>
          </p:nvSpPr>
          <p:spPr bwMode="auto">
            <a:xfrm>
              <a:off x="1955" y="1954"/>
              <a:ext cx="259"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4"/>
            <p:cNvSpPr>
              <a:spLocks noChangeArrowheads="1"/>
            </p:cNvSpPr>
            <p:nvPr/>
          </p:nvSpPr>
          <p:spPr bwMode="auto">
            <a:xfrm>
              <a:off x="2214" y="1954"/>
              <a:ext cx="282"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5"/>
            <p:cNvSpPr>
              <a:spLocks noChangeArrowheads="1"/>
            </p:cNvSpPr>
            <p:nvPr/>
          </p:nvSpPr>
          <p:spPr bwMode="auto">
            <a:xfrm>
              <a:off x="2496" y="1954"/>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26"/>
            <p:cNvSpPr>
              <a:spLocks noChangeArrowheads="1"/>
            </p:cNvSpPr>
            <p:nvPr/>
          </p:nvSpPr>
          <p:spPr bwMode="auto">
            <a:xfrm>
              <a:off x="2577" y="1954"/>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27"/>
            <p:cNvSpPr>
              <a:spLocks noChangeArrowheads="1"/>
            </p:cNvSpPr>
            <p:nvPr/>
          </p:nvSpPr>
          <p:spPr bwMode="auto">
            <a:xfrm>
              <a:off x="1798" y="2143"/>
              <a:ext cx="157"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8"/>
            <p:cNvSpPr>
              <a:spLocks noChangeArrowheads="1"/>
            </p:cNvSpPr>
            <p:nvPr/>
          </p:nvSpPr>
          <p:spPr bwMode="auto">
            <a:xfrm>
              <a:off x="1955" y="2143"/>
              <a:ext cx="259"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9"/>
            <p:cNvSpPr>
              <a:spLocks noChangeArrowheads="1"/>
            </p:cNvSpPr>
            <p:nvPr/>
          </p:nvSpPr>
          <p:spPr bwMode="auto">
            <a:xfrm>
              <a:off x="2214" y="2143"/>
              <a:ext cx="282"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30"/>
            <p:cNvSpPr>
              <a:spLocks noChangeArrowheads="1"/>
            </p:cNvSpPr>
            <p:nvPr/>
          </p:nvSpPr>
          <p:spPr bwMode="auto">
            <a:xfrm>
              <a:off x="2496" y="2143"/>
              <a:ext cx="8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31"/>
            <p:cNvSpPr>
              <a:spLocks noChangeArrowheads="1"/>
            </p:cNvSpPr>
            <p:nvPr/>
          </p:nvSpPr>
          <p:spPr bwMode="auto">
            <a:xfrm>
              <a:off x="2577" y="2143"/>
              <a:ext cx="130"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2"/>
            <p:cNvSpPr>
              <a:spLocks noChangeArrowheads="1"/>
            </p:cNvSpPr>
            <p:nvPr/>
          </p:nvSpPr>
          <p:spPr bwMode="auto">
            <a:xfrm>
              <a:off x="1798" y="2333"/>
              <a:ext cx="698"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3"/>
            <p:cNvSpPr>
              <a:spLocks noChangeArrowheads="1"/>
            </p:cNvSpPr>
            <p:nvPr/>
          </p:nvSpPr>
          <p:spPr bwMode="auto">
            <a:xfrm>
              <a:off x="2496" y="2333"/>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4"/>
            <p:cNvSpPr>
              <a:spLocks noChangeArrowheads="1"/>
            </p:cNvSpPr>
            <p:nvPr/>
          </p:nvSpPr>
          <p:spPr bwMode="auto">
            <a:xfrm>
              <a:off x="2577" y="2333"/>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5"/>
            <p:cNvSpPr>
              <a:spLocks noChangeArrowheads="1"/>
            </p:cNvSpPr>
            <p:nvPr/>
          </p:nvSpPr>
          <p:spPr bwMode="auto">
            <a:xfrm>
              <a:off x="1798" y="2459"/>
              <a:ext cx="157"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6"/>
            <p:cNvSpPr>
              <a:spLocks noChangeArrowheads="1"/>
            </p:cNvSpPr>
            <p:nvPr/>
          </p:nvSpPr>
          <p:spPr bwMode="auto">
            <a:xfrm>
              <a:off x="1955" y="2459"/>
              <a:ext cx="541"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37"/>
            <p:cNvSpPr>
              <a:spLocks noChangeArrowheads="1"/>
            </p:cNvSpPr>
            <p:nvPr/>
          </p:nvSpPr>
          <p:spPr bwMode="auto">
            <a:xfrm>
              <a:off x="2496" y="2459"/>
              <a:ext cx="81"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8"/>
            <p:cNvSpPr>
              <a:spLocks noChangeArrowheads="1"/>
            </p:cNvSpPr>
            <p:nvPr/>
          </p:nvSpPr>
          <p:spPr bwMode="auto">
            <a:xfrm>
              <a:off x="2577" y="2459"/>
              <a:ext cx="130"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9"/>
            <p:cNvSpPr>
              <a:spLocks noChangeArrowheads="1"/>
            </p:cNvSpPr>
            <p:nvPr/>
          </p:nvSpPr>
          <p:spPr bwMode="auto">
            <a:xfrm>
              <a:off x="1798" y="2711"/>
              <a:ext cx="157"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0"/>
            <p:cNvSpPr>
              <a:spLocks noChangeArrowheads="1"/>
            </p:cNvSpPr>
            <p:nvPr/>
          </p:nvSpPr>
          <p:spPr bwMode="auto">
            <a:xfrm>
              <a:off x="1955" y="2711"/>
              <a:ext cx="54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41"/>
            <p:cNvSpPr>
              <a:spLocks noChangeArrowheads="1"/>
            </p:cNvSpPr>
            <p:nvPr/>
          </p:nvSpPr>
          <p:spPr bwMode="auto">
            <a:xfrm>
              <a:off x="2496" y="2711"/>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2"/>
            <p:cNvSpPr>
              <a:spLocks noChangeArrowheads="1"/>
            </p:cNvSpPr>
            <p:nvPr/>
          </p:nvSpPr>
          <p:spPr bwMode="auto">
            <a:xfrm>
              <a:off x="2577" y="2711"/>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43"/>
            <p:cNvSpPr>
              <a:spLocks noChangeArrowheads="1"/>
            </p:cNvSpPr>
            <p:nvPr/>
          </p:nvSpPr>
          <p:spPr bwMode="auto">
            <a:xfrm>
              <a:off x="1798" y="2837"/>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4"/>
            <p:cNvSpPr>
              <a:spLocks noChangeArrowheads="1"/>
            </p:cNvSpPr>
            <p:nvPr/>
          </p:nvSpPr>
          <p:spPr bwMode="auto">
            <a:xfrm>
              <a:off x="1955" y="2837"/>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45"/>
            <p:cNvSpPr>
              <a:spLocks noChangeArrowheads="1"/>
            </p:cNvSpPr>
            <p:nvPr/>
          </p:nvSpPr>
          <p:spPr bwMode="auto">
            <a:xfrm>
              <a:off x="2496" y="2837"/>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6"/>
            <p:cNvSpPr>
              <a:spLocks noChangeArrowheads="1"/>
            </p:cNvSpPr>
            <p:nvPr/>
          </p:nvSpPr>
          <p:spPr bwMode="auto">
            <a:xfrm>
              <a:off x="2577" y="2837"/>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47"/>
            <p:cNvSpPr>
              <a:spLocks noChangeArrowheads="1"/>
            </p:cNvSpPr>
            <p:nvPr/>
          </p:nvSpPr>
          <p:spPr bwMode="auto">
            <a:xfrm>
              <a:off x="1798" y="2964"/>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48"/>
            <p:cNvSpPr>
              <a:spLocks noChangeArrowheads="1"/>
            </p:cNvSpPr>
            <p:nvPr/>
          </p:nvSpPr>
          <p:spPr bwMode="auto">
            <a:xfrm>
              <a:off x="1955" y="2964"/>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49"/>
            <p:cNvSpPr>
              <a:spLocks noChangeArrowheads="1"/>
            </p:cNvSpPr>
            <p:nvPr/>
          </p:nvSpPr>
          <p:spPr bwMode="auto">
            <a:xfrm>
              <a:off x="2496" y="2964"/>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50"/>
            <p:cNvSpPr>
              <a:spLocks noChangeArrowheads="1"/>
            </p:cNvSpPr>
            <p:nvPr/>
          </p:nvSpPr>
          <p:spPr bwMode="auto">
            <a:xfrm>
              <a:off x="2577" y="2964"/>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51"/>
            <p:cNvSpPr>
              <a:spLocks noChangeArrowheads="1"/>
            </p:cNvSpPr>
            <p:nvPr/>
          </p:nvSpPr>
          <p:spPr bwMode="auto">
            <a:xfrm>
              <a:off x="1798" y="3091"/>
              <a:ext cx="157"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2"/>
            <p:cNvSpPr>
              <a:spLocks noChangeArrowheads="1"/>
            </p:cNvSpPr>
            <p:nvPr/>
          </p:nvSpPr>
          <p:spPr bwMode="auto">
            <a:xfrm>
              <a:off x="1955" y="3091"/>
              <a:ext cx="541"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53"/>
            <p:cNvSpPr>
              <a:spLocks noChangeArrowheads="1"/>
            </p:cNvSpPr>
            <p:nvPr/>
          </p:nvSpPr>
          <p:spPr bwMode="auto">
            <a:xfrm>
              <a:off x="2496" y="3091"/>
              <a:ext cx="81"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4"/>
            <p:cNvSpPr>
              <a:spLocks noChangeArrowheads="1"/>
            </p:cNvSpPr>
            <p:nvPr/>
          </p:nvSpPr>
          <p:spPr bwMode="auto">
            <a:xfrm>
              <a:off x="2577" y="3091"/>
              <a:ext cx="130"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55"/>
            <p:cNvSpPr>
              <a:spLocks noChangeArrowheads="1"/>
            </p:cNvSpPr>
            <p:nvPr/>
          </p:nvSpPr>
          <p:spPr bwMode="auto">
            <a:xfrm>
              <a:off x="1798" y="3342"/>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56"/>
            <p:cNvSpPr>
              <a:spLocks noChangeArrowheads="1"/>
            </p:cNvSpPr>
            <p:nvPr/>
          </p:nvSpPr>
          <p:spPr bwMode="auto">
            <a:xfrm>
              <a:off x="1955" y="3342"/>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57"/>
            <p:cNvSpPr>
              <a:spLocks noChangeArrowheads="1"/>
            </p:cNvSpPr>
            <p:nvPr/>
          </p:nvSpPr>
          <p:spPr bwMode="auto">
            <a:xfrm>
              <a:off x="2496" y="3342"/>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8"/>
            <p:cNvSpPr>
              <a:spLocks noChangeArrowheads="1"/>
            </p:cNvSpPr>
            <p:nvPr/>
          </p:nvSpPr>
          <p:spPr bwMode="auto">
            <a:xfrm>
              <a:off x="2577" y="3342"/>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59"/>
            <p:cNvSpPr>
              <a:spLocks noChangeArrowheads="1"/>
            </p:cNvSpPr>
            <p:nvPr/>
          </p:nvSpPr>
          <p:spPr bwMode="auto">
            <a:xfrm>
              <a:off x="1798" y="3469"/>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60"/>
            <p:cNvSpPr>
              <a:spLocks noChangeArrowheads="1"/>
            </p:cNvSpPr>
            <p:nvPr/>
          </p:nvSpPr>
          <p:spPr bwMode="auto">
            <a:xfrm>
              <a:off x="1955" y="3469"/>
              <a:ext cx="259"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61"/>
            <p:cNvSpPr>
              <a:spLocks noChangeArrowheads="1"/>
            </p:cNvSpPr>
            <p:nvPr/>
          </p:nvSpPr>
          <p:spPr bwMode="auto">
            <a:xfrm>
              <a:off x="2214" y="346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62"/>
            <p:cNvSpPr>
              <a:spLocks noChangeArrowheads="1"/>
            </p:cNvSpPr>
            <p:nvPr/>
          </p:nvSpPr>
          <p:spPr bwMode="auto">
            <a:xfrm>
              <a:off x="2496" y="346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63"/>
            <p:cNvSpPr>
              <a:spLocks noChangeArrowheads="1"/>
            </p:cNvSpPr>
            <p:nvPr/>
          </p:nvSpPr>
          <p:spPr bwMode="auto">
            <a:xfrm>
              <a:off x="2577" y="346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64"/>
            <p:cNvSpPr>
              <a:spLocks noChangeArrowheads="1"/>
            </p:cNvSpPr>
            <p:nvPr/>
          </p:nvSpPr>
          <p:spPr bwMode="auto">
            <a:xfrm>
              <a:off x="1798" y="3596"/>
              <a:ext cx="416"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65"/>
            <p:cNvSpPr>
              <a:spLocks noChangeArrowheads="1"/>
            </p:cNvSpPr>
            <p:nvPr/>
          </p:nvSpPr>
          <p:spPr bwMode="auto">
            <a:xfrm>
              <a:off x="2214" y="3596"/>
              <a:ext cx="282"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66"/>
            <p:cNvSpPr>
              <a:spLocks noChangeArrowheads="1"/>
            </p:cNvSpPr>
            <p:nvPr/>
          </p:nvSpPr>
          <p:spPr bwMode="auto">
            <a:xfrm>
              <a:off x="2496" y="3596"/>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67"/>
            <p:cNvSpPr>
              <a:spLocks noChangeArrowheads="1"/>
            </p:cNvSpPr>
            <p:nvPr/>
          </p:nvSpPr>
          <p:spPr bwMode="auto">
            <a:xfrm>
              <a:off x="2577" y="3596"/>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68"/>
            <p:cNvSpPr>
              <a:spLocks noChangeArrowheads="1"/>
            </p:cNvSpPr>
            <p:nvPr/>
          </p:nvSpPr>
          <p:spPr bwMode="auto">
            <a:xfrm>
              <a:off x="1798" y="3722"/>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69"/>
            <p:cNvSpPr>
              <a:spLocks noChangeArrowheads="1"/>
            </p:cNvSpPr>
            <p:nvPr/>
          </p:nvSpPr>
          <p:spPr bwMode="auto">
            <a:xfrm>
              <a:off x="1955" y="3722"/>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70"/>
            <p:cNvSpPr>
              <a:spLocks noChangeArrowheads="1"/>
            </p:cNvSpPr>
            <p:nvPr/>
          </p:nvSpPr>
          <p:spPr bwMode="auto">
            <a:xfrm>
              <a:off x="2496" y="3722"/>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71"/>
            <p:cNvSpPr>
              <a:spLocks noChangeArrowheads="1"/>
            </p:cNvSpPr>
            <p:nvPr/>
          </p:nvSpPr>
          <p:spPr bwMode="auto">
            <a:xfrm>
              <a:off x="2577" y="3722"/>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72"/>
            <p:cNvSpPr>
              <a:spLocks noChangeArrowheads="1"/>
            </p:cNvSpPr>
            <p:nvPr/>
          </p:nvSpPr>
          <p:spPr bwMode="auto">
            <a:xfrm>
              <a:off x="1798" y="3849"/>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73"/>
            <p:cNvSpPr>
              <a:spLocks noChangeArrowheads="1"/>
            </p:cNvSpPr>
            <p:nvPr/>
          </p:nvSpPr>
          <p:spPr bwMode="auto">
            <a:xfrm>
              <a:off x="1955" y="3849"/>
              <a:ext cx="259"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74"/>
            <p:cNvSpPr>
              <a:spLocks noChangeArrowheads="1"/>
            </p:cNvSpPr>
            <p:nvPr/>
          </p:nvSpPr>
          <p:spPr bwMode="auto">
            <a:xfrm>
              <a:off x="2214" y="384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75"/>
            <p:cNvSpPr>
              <a:spLocks noChangeArrowheads="1"/>
            </p:cNvSpPr>
            <p:nvPr/>
          </p:nvSpPr>
          <p:spPr bwMode="auto">
            <a:xfrm>
              <a:off x="2496" y="384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76"/>
            <p:cNvSpPr>
              <a:spLocks noChangeArrowheads="1"/>
            </p:cNvSpPr>
            <p:nvPr/>
          </p:nvSpPr>
          <p:spPr bwMode="auto">
            <a:xfrm>
              <a:off x="2577" y="384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77"/>
            <p:cNvSpPr>
              <a:spLocks noChangeArrowheads="1"/>
            </p:cNvSpPr>
            <p:nvPr/>
          </p:nvSpPr>
          <p:spPr bwMode="auto">
            <a:xfrm>
              <a:off x="1798" y="3976"/>
              <a:ext cx="698"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78"/>
            <p:cNvSpPr>
              <a:spLocks noChangeArrowheads="1"/>
            </p:cNvSpPr>
            <p:nvPr/>
          </p:nvSpPr>
          <p:spPr bwMode="auto">
            <a:xfrm>
              <a:off x="2496" y="3976"/>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79"/>
            <p:cNvSpPr>
              <a:spLocks noChangeArrowheads="1"/>
            </p:cNvSpPr>
            <p:nvPr/>
          </p:nvSpPr>
          <p:spPr bwMode="auto">
            <a:xfrm>
              <a:off x="2577" y="3976"/>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80"/>
            <p:cNvSpPr>
              <a:spLocks noChangeArrowheads="1"/>
            </p:cNvSpPr>
            <p:nvPr/>
          </p:nvSpPr>
          <p:spPr bwMode="auto">
            <a:xfrm>
              <a:off x="1798" y="4103"/>
              <a:ext cx="416"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81"/>
            <p:cNvSpPr>
              <a:spLocks noChangeArrowheads="1"/>
            </p:cNvSpPr>
            <p:nvPr/>
          </p:nvSpPr>
          <p:spPr bwMode="auto">
            <a:xfrm>
              <a:off x="2214" y="4103"/>
              <a:ext cx="282"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82"/>
            <p:cNvSpPr>
              <a:spLocks noChangeArrowheads="1"/>
            </p:cNvSpPr>
            <p:nvPr/>
          </p:nvSpPr>
          <p:spPr bwMode="auto">
            <a:xfrm>
              <a:off x="2496" y="4103"/>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Rectangle 83"/>
            <p:cNvSpPr>
              <a:spLocks noChangeArrowheads="1"/>
            </p:cNvSpPr>
            <p:nvPr/>
          </p:nvSpPr>
          <p:spPr bwMode="auto">
            <a:xfrm>
              <a:off x="2577" y="4103"/>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84"/>
            <p:cNvSpPr>
              <a:spLocks noChangeArrowheads="1"/>
            </p:cNvSpPr>
            <p:nvPr/>
          </p:nvSpPr>
          <p:spPr bwMode="auto">
            <a:xfrm>
              <a:off x="1798" y="4229"/>
              <a:ext cx="416"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85"/>
            <p:cNvSpPr>
              <a:spLocks noChangeArrowheads="1"/>
            </p:cNvSpPr>
            <p:nvPr/>
          </p:nvSpPr>
          <p:spPr bwMode="auto">
            <a:xfrm>
              <a:off x="2214" y="422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86"/>
            <p:cNvSpPr>
              <a:spLocks noChangeArrowheads="1"/>
            </p:cNvSpPr>
            <p:nvPr/>
          </p:nvSpPr>
          <p:spPr bwMode="auto">
            <a:xfrm>
              <a:off x="2496" y="422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87"/>
            <p:cNvSpPr>
              <a:spLocks noChangeArrowheads="1"/>
            </p:cNvSpPr>
            <p:nvPr/>
          </p:nvSpPr>
          <p:spPr bwMode="auto">
            <a:xfrm>
              <a:off x="2577" y="422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88"/>
            <p:cNvSpPr>
              <a:spLocks noChangeArrowheads="1"/>
            </p:cNvSpPr>
            <p:nvPr/>
          </p:nvSpPr>
          <p:spPr bwMode="auto">
            <a:xfrm>
              <a:off x="2495"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89"/>
            <p:cNvSpPr>
              <a:spLocks noChangeAspect="1" noChangeArrowheads="1"/>
            </p:cNvSpPr>
            <p:nvPr/>
          </p:nvSpPr>
          <p:spPr bwMode="auto">
            <a:xfrm>
              <a:off x="2576"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90"/>
            <p:cNvSpPr>
              <a:spLocks noChangeArrowheads="1"/>
            </p:cNvSpPr>
            <p:nvPr/>
          </p:nvSpPr>
          <p:spPr bwMode="auto">
            <a:xfrm>
              <a:off x="1797" y="2331"/>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1"/>
            <p:cNvSpPr>
              <a:spLocks noChangeArrowheads="1"/>
            </p:cNvSpPr>
            <p:nvPr/>
          </p:nvSpPr>
          <p:spPr bwMode="auto">
            <a:xfrm>
              <a:off x="1797" y="3594"/>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92"/>
            <p:cNvSpPr>
              <a:spLocks noChangeArrowheads="1"/>
            </p:cNvSpPr>
            <p:nvPr/>
          </p:nvSpPr>
          <p:spPr bwMode="auto">
            <a:xfrm>
              <a:off x="1797" y="3974"/>
              <a:ext cx="911" cy="4"/>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93"/>
            <p:cNvSpPr>
              <a:spLocks noChangeArrowheads="1"/>
            </p:cNvSpPr>
            <p:nvPr/>
          </p:nvSpPr>
          <p:spPr bwMode="auto">
            <a:xfrm>
              <a:off x="1797" y="4101"/>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94"/>
            <p:cNvSpPr>
              <a:spLocks noChangeArrowheads="1"/>
            </p:cNvSpPr>
            <p:nvPr/>
          </p:nvSpPr>
          <p:spPr bwMode="auto">
            <a:xfrm>
              <a:off x="1797" y="4228"/>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95"/>
            <p:cNvSpPr>
              <a:spLocks noChangeArrowheads="1"/>
            </p:cNvSpPr>
            <p:nvPr/>
          </p:nvSpPr>
          <p:spPr bwMode="auto">
            <a:xfrm>
              <a:off x="1797"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97"/>
            <p:cNvSpPr>
              <a:spLocks noChangeArrowheads="1"/>
            </p:cNvSpPr>
            <p:nvPr/>
          </p:nvSpPr>
          <p:spPr bwMode="auto">
            <a:xfrm>
              <a:off x="1797" y="1257"/>
              <a:ext cx="911" cy="4"/>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98"/>
            <p:cNvSpPr>
              <a:spLocks noChangeArrowheads="1"/>
            </p:cNvSpPr>
            <p:nvPr/>
          </p:nvSpPr>
          <p:spPr bwMode="auto">
            <a:xfrm>
              <a:off x="1797" y="4355"/>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99"/>
            <p:cNvSpPr>
              <a:spLocks noChangeArrowheads="1"/>
            </p:cNvSpPr>
            <p:nvPr/>
          </p:nvSpPr>
          <p:spPr bwMode="auto">
            <a:xfrm>
              <a:off x="1800" y="1258"/>
              <a:ext cx="215"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Clinical</a:t>
              </a:r>
              <a:r>
                <a:rPr kumimoji="0" lang="en-US" sz="1300" b="1" i="0" u="none" strike="noStrike" cap="none" normalizeH="0" baseline="0" dirty="0" smtClean="0">
                  <a:ln>
                    <a:noFill/>
                  </a:ln>
                  <a:solidFill>
                    <a:srgbClr val="FF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100"/>
            <p:cNvSpPr>
              <a:spLocks noChangeArrowheads="1"/>
            </p:cNvSpPr>
            <p:nvPr/>
          </p:nvSpPr>
          <p:spPr bwMode="auto">
            <a:xfrm>
              <a:off x="2610" y="1258"/>
              <a:ext cx="69"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28</a:t>
              </a:r>
              <a:endParaRPr kumimoji="0" lang="en-US" sz="1400" b="0" i="0" u="none" strike="noStrike" cap="none" normalizeH="0" baseline="0" dirty="0" smtClean="0">
                <a:ln>
                  <a:noFill/>
                </a:ln>
                <a:effectLst/>
                <a:latin typeface="Arial" pitchFamily="34" charset="0"/>
                <a:cs typeface="Arial" pitchFamily="34" charset="0"/>
              </a:endParaRPr>
            </a:p>
          </p:txBody>
        </p:sp>
        <p:sp>
          <p:nvSpPr>
            <p:cNvPr id="104" name="Rectangle 101"/>
            <p:cNvSpPr>
              <a:spLocks noChangeArrowheads="1"/>
            </p:cNvSpPr>
            <p:nvPr/>
          </p:nvSpPr>
          <p:spPr bwMode="auto">
            <a:xfrm>
              <a:off x="1957" y="1448"/>
              <a:ext cx="444"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Physical Exam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 name="Rectangle 102"/>
            <p:cNvSpPr>
              <a:spLocks noChangeArrowheads="1"/>
            </p:cNvSpPr>
            <p:nvPr/>
          </p:nvSpPr>
          <p:spPr bwMode="auto">
            <a:xfrm>
              <a:off x="2504" y="1448"/>
              <a:ext cx="106"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03"/>
            <p:cNvSpPr>
              <a:spLocks noChangeArrowheads="1"/>
            </p:cNvSpPr>
            <p:nvPr/>
          </p:nvSpPr>
          <p:spPr bwMode="auto">
            <a:xfrm>
              <a:off x="1957" y="1638"/>
              <a:ext cx="13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Clin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104"/>
            <p:cNvSpPr>
              <a:spLocks noChangeArrowheads="1"/>
            </p:cNvSpPr>
            <p:nvPr/>
          </p:nvSpPr>
          <p:spPr bwMode="auto">
            <a:xfrm>
              <a:off x="2067" y="1638"/>
              <a:ext cx="270"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Decision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05"/>
            <p:cNvSpPr>
              <a:spLocks noChangeArrowheads="1"/>
            </p:cNvSpPr>
            <p:nvPr/>
          </p:nvSpPr>
          <p:spPr bwMode="auto">
            <a:xfrm>
              <a:off x="2301" y="1638"/>
              <a:ext cx="147"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rgbClr val="000000"/>
                  </a:solidFill>
                  <a:effectLst/>
                  <a:latin typeface="Calibri" pitchFamily="34" charset="0"/>
                  <a:cs typeface="Arial" pitchFamily="34" charset="0"/>
                </a:rPr>
                <a:t>Mkg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106"/>
            <p:cNvSpPr>
              <a:spLocks noChangeArrowheads="1"/>
            </p:cNvSpPr>
            <p:nvPr/>
          </p:nvSpPr>
          <p:spPr bwMode="auto">
            <a:xfrm>
              <a:off x="2521" y="1638"/>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107"/>
            <p:cNvSpPr>
              <a:spLocks noChangeArrowheads="1"/>
            </p:cNvSpPr>
            <p:nvPr/>
          </p:nvSpPr>
          <p:spPr bwMode="auto">
            <a:xfrm>
              <a:off x="1957" y="1827"/>
              <a:ext cx="305"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Radiology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Rectangle 108"/>
            <p:cNvSpPr>
              <a:spLocks noChangeArrowheads="1"/>
            </p:cNvSpPr>
            <p:nvPr/>
          </p:nvSpPr>
          <p:spPr bwMode="auto">
            <a:xfrm>
              <a:off x="2521" y="1827"/>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109"/>
            <p:cNvSpPr>
              <a:spLocks noChangeArrowheads="1"/>
            </p:cNvSpPr>
            <p:nvPr/>
          </p:nvSpPr>
          <p:spPr bwMode="auto">
            <a:xfrm>
              <a:off x="1957" y="2016"/>
              <a:ext cx="31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Histology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 name="Rectangle 110"/>
            <p:cNvSpPr>
              <a:spLocks noChangeArrowheads="1"/>
            </p:cNvSpPr>
            <p:nvPr/>
          </p:nvSpPr>
          <p:spPr bwMode="auto">
            <a:xfrm>
              <a:off x="2521" y="2016"/>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111"/>
            <p:cNvSpPr>
              <a:spLocks noChangeArrowheads="1"/>
            </p:cNvSpPr>
            <p:nvPr/>
          </p:nvSpPr>
          <p:spPr bwMode="auto">
            <a:xfrm>
              <a:off x="1957" y="2206"/>
              <a:ext cx="27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Anatomy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112"/>
            <p:cNvSpPr>
              <a:spLocks noChangeArrowheads="1"/>
            </p:cNvSpPr>
            <p:nvPr/>
          </p:nvSpPr>
          <p:spPr bwMode="auto">
            <a:xfrm>
              <a:off x="2521" y="2206"/>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113"/>
            <p:cNvSpPr>
              <a:spLocks noChangeArrowheads="1"/>
            </p:cNvSpPr>
            <p:nvPr/>
          </p:nvSpPr>
          <p:spPr bwMode="auto">
            <a:xfrm>
              <a:off x="1800" y="2332"/>
              <a:ext cx="487"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Professionalism</a:t>
              </a:r>
              <a:r>
                <a:rPr kumimoji="0" lang="en-US" sz="1300" b="1" i="0" u="none" strike="noStrike" cap="none" normalizeH="0" baseline="0" dirty="0" smtClean="0">
                  <a:ln>
                    <a:noFill/>
                  </a:ln>
                  <a:solidFill>
                    <a:srgbClr val="FF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 name="Rectangle 114"/>
            <p:cNvSpPr>
              <a:spLocks noChangeArrowheads="1"/>
            </p:cNvSpPr>
            <p:nvPr/>
          </p:nvSpPr>
          <p:spPr bwMode="auto">
            <a:xfrm>
              <a:off x="2610" y="2332"/>
              <a:ext cx="69"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25</a:t>
              </a:r>
              <a:endParaRPr kumimoji="0" lang="en-US" sz="1400" b="0" i="0" u="none" strike="noStrike" cap="none" normalizeH="0" baseline="0" dirty="0" smtClean="0">
                <a:ln>
                  <a:noFill/>
                </a:ln>
                <a:effectLst/>
                <a:latin typeface="Arial" pitchFamily="34" charset="0"/>
                <a:cs typeface="Arial" pitchFamily="34" charset="0"/>
              </a:endParaRPr>
            </a:p>
          </p:txBody>
        </p:sp>
        <p:sp>
          <p:nvSpPr>
            <p:cNvPr id="118" name="Rectangle 115"/>
            <p:cNvSpPr>
              <a:spLocks noChangeArrowheads="1"/>
            </p:cNvSpPr>
            <p:nvPr/>
          </p:nvSpPr>
          <p:spPr bwMode="auto">
            <a:xfrm>
              <a:off x="1957" y="2459"/>
              <a:ext cx="170"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Inter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116"/>
            <p:cNvSpPr>
              <a:spLocks noChangeArrowheads="1"/>
            </p:cNvSpPr>
            <p:nvPr/>
          </p:nvSpPr>
          <p:spPr bwMode="auto">
            <a:xfrm>
              <a:off x="2079" y="2459"/>
              <a:ext cx="57"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117"/>
            <p:cNvSpPr>
              <a:spLocks noChangeArrowheads="1"/>
            </p:cNvSpPr>
            <p:nvPr/>
          </p:nvSpPr>
          <p:spPr bwMode="auto">
            <a:xfrm>
              <a:off x="2099" y="2459"/>
              <a:ext cx="378"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professional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118"/>
            <p:cNvSpPr>
              <a:spLocks noChangeArrowheads="1"/>
            </p:cNvSpPr>
            <p:nvPr/>
          </p:nvSpPr>
          <p:spPr bwMode="auto">
            <a:xfrm>
              <a:off x="1957" y="2583"/>
              <a:ext cx="325"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Teamwork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119"/>
            <p:cNvSpPr>
              <a:spLocks noChangeArrowheads="1"/>
            </p:cNvSpPr>
            <p:nvPr/>
          </p:nvSpPr>
          <p:spPr bwMode="auto">
            <a:xfrm>
              <a:off x="2521" y="2583"/>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120"/>
            <p:cNvSpPr>
              <a:spLocks noChangeArrowheads="1"/>
            </p:cNvSpPr>
            <p:nvPr/>
          </p:nvSpPr>
          <p:spPr bwMode="auto">
            <a:xfrm>
              <a:off x="1957" y="2711"/>
              <a:ext cx="584"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Cultural Awareness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121"/>
            <p:cNvSpPr>
              <a:spLocks noChangeArrowheads="1"/>
            </p:cNvSpPr>
            <p:nvPr/>
          </p:nvSpPr>
          <p:spPr bwMode="auto">
            <a:xfrm>
              <a:off x="2521" y="2711"/>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122"/>
            <p:cNvSpPr>
              <a:spLocks noChangeArrowheads="1"/>
            </p:cNvSpPr>
            <p:nvPr/>
          </p:nvSpPr>
          <p:spPr bwMode="auto">
            <a:xfrm>
              <a:off x="1957" y="2837"/>
              <a:ext cx="567"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Reflective Practice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6" name="Rectangle 123"/>
            <p:cNvSpPr>
              <a:spLocks noChangeArrowheads="1"/>
            </p:cNvSpPr>
            <p:nvPr/>
          </p:nvSpPr>
          <p:spPr bwMode="auto">
            <a:xfrm>
              <a:off x="2521" y="2837"/>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124"/>
            <p:cNvSpPr>
              <a:spLocks noChangeArrowheads="1"/>
            </p:cNvSpPr>
            <p:nvPr/>
          </p:nvSpPr>
          <p:spPr bwMode="auto">
            <a:xfrm>
              <a:off x="1957" y="2964"/>
              <a:ext cx="35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Mindfulness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125"/>
            <p:cNvSpPr>
              <a:spLocks noChangeArrowheads="1"/>
            </p:cNvSpPr>
            <p:nvPr/>
          </p:nvSpPr>
          <p:spPr bwMode="auto">
            <a:xfrm>
              <a:off x="2521" y="2964"/>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126"/>
            <p:cNvSpPr>
              <a:spLocks noChangeArrowheads="1"/>
            </p:cNvSpPr>
            <p:nvPr/>
          </p:nvSpPr>
          <p:spPr bwMode="auto">
            <a:xfrm>
              <a:off x="1957" y="3091"/>
              <a:ext cx="237"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Patient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127"/>
            <p:cNvSpPr>
              <a:spLocks noChangeArrowheads="1"/>
            </p:cNvSpPr>
            <p:nvPr/>
          </p:nvSpPr>
          <p:spPr bwMode="auto">
            <a:xfrm>
              <a:off x="1957" y="3215"/>
              <a:ext cx="466"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Centeredness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128"/>
            <p:cNvSpPr>
              <a:spLocks noChangeArrowheads="1"/>
            </p:cNvSpPr>
            <p:nvPr/>
          </p:nvSpPr>
          <p:spPr bwMode="auto">
            <a:xfrm>
              <a:off x="2521" y="3215"/>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129"/>
            <p:cNvSpPr>
              <a:spLocks noChangeArrowheads="1"/>
            </p:cNvSpPr>
            <p:nvPr/>
          </p:nvSpPr>
          <p:spPr bwMode="auto">
            <a:xfrm>
              <a:off x="1957" y="3342"/>
              <a:ext cx="33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Empathy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130"/>
            <p:cNvSpPr>
              <a:spLocks noChangeArrowheads="1"/>
            </p:cNvSpPr>
            <p:nvPr/>
          </p:nvSpPr>
          <p:spPr bwMode="auto">
            <a:xfrm>
              <a:off x="2521" y="3342"/>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 name="Rectangle 131"/>
            <p:cNvSpPr>
              <a:spLocks noChangeArrowheads="1"/>
            </p:cNvSpPr>
            <p:nvPr/>
          </p:nvSpPr>
          <p:spPr bwMode="auto">
            <a:xfrm>
              <a:off x="1957" y="3468"/>
              <a:ext cx="232"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 name="Rectangle 132"/>
            <p:cNvSpPr>
              <a:spLocks noChangeArrowheads="1"/>
            </p:cNvSpPr>
            <p:nvPr/>
          </p:nvSpPr>
          <p:spPr bwMode="auto">
            <a:xfrm>
              <a:off x="2521" y="3468"/>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6" name="Rectangle 133"/>
            <p:cNvSpPr>
              <a:spLocks noChangeArrowheads="1"/>
            </p:cNvSpPr>
            <p:nvPr/>
          </p:nvSpPr>
          <p:spPr bwMode="auto">
            <a:xfrm>
              <a:off x="1800" y="3596"/>
              <a:ext cx="31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Art</a:t>
              </a:r>
              <a:r>
                <a:rPr kumimoji="0" lang="en-US" sz="1400" b="1" i="0" u="none" strike="noStrike" cap="none" normalizeH="0" baseline="0" dirty="0" smtClean="0">
                  <a:ln>
                    <a:noFill/>
                  </a:ln>
                  <a:solidFill>
                    <a:schemeClr val="bg1"/>
                  </a:solidFill>
                  <a:effectLst/>
                  <a:latin typeface="Calibri" pitchFamily="34" charset="0"/>
                  <a:cs typeface="Arial" pitchFamily="34" charset="0"/>
                </a:rPr>
                <a:t> </a:t>
              </a:r>
              <a:r>
                <a:rPr kumimoji="0" lang="en-US" sz="1400" b="1" i="0" u="none" strike="noStrike" cap="none" normalizeH="0" baseline="0" dirty="0" smtClean="0">
                  <a:ln>
                    <a:noFill/>
                  </a:ln>
                  <a:effectLst/>
                  <a:latin typeface="Calibri" pitchFamily="34" charset="0"/>
                  <a:cs typeface="Arial" pitchFamily="34" charset="0"/>
                </a:rPr>
                <a:t>Making</a:t>
              </a:r>
              <a:endParaRPr kumimoji="0" lang="en-US" sz="1400" b="0" i="0" u="none" strike="noStrike" cap="none" normalizeH="0" baseline="0" dirty="0" smtClean="0">
                <a:ln>
                  <a:noFill/>
                </a:ln>
                <a:effectLst/>
                <a:latin typeface="Arial" pitchFamily="34" charset="0"/>
                <a:cs typeface="Arial" pitchFamily="34" charset="0"/>
              </a:endParaRPr>
            </a:p>
          </p:txBody>
        </p:sp>
        <p:sp>
          <p:nvSpPr>
            <p:cNvPr id="137" name="Rectangle 134"/>
            <p:cNvSpPr>
              <a:spLocks noChangeArrowheads="1"/>
            </p:cNvSpPr>
            <p:nvPr/>
          </p:nvSpPr>
          <p:spPr bwMode="auto">
            <a:xfrm>
              <a:off x="2646" y="3629"/>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8</a:t>
              </a:r>
              <a:endParaRPr kumimoji="0" lang="en-US" sz="1400" b="0" i="0" u="none" strike="noStrike" cap="none" normalizeH="0" baseline="0" dirty="0" smtClean="0">
                <a:ln>
                  <a:noFill/>
                </a:ln>
                <a:effectLst/>
                <a:latin typeface="Arial" pitchFamily="34" charset="0"/>
                <a:cs typeface="Arial" pitchFamily="34" charset="0"/>
              </a:endParaRPr>
            </a:p>
          </p:txBody>
        </p:sp>
        <p:sp>
          <p:nvSpPr>
            <p:cNvPr id="138" name="Rectangle 135"/>
            <p:cNvSpPr>
              <a:spLocks noChangeArrowheads="1"/>
            </p:cNvSpPr>
            <p:nvPr/>
          </p:nvSpPr>
          <p:spPr bwMode="auto">
            <a:xfrm>
              <a:off x="1957" y="3722"/>
              <a:ext cx="394"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Cartooning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9" name="Rectangle 136"/>
            <p:cNvSpPr>
              <a:spLocks noChangeArrowheads="1"/>
            </p:cNvSpPr>
            <p:nvPr/>
          </p:nvSpPr>
          <p:spPr bwMode="auto">
            <a:xfrm>
              <a:off x="2521" y="3722"/>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 name="Rectangle 137"/>
            <p:cNvSpPr>
              <a:spLocks noChangeArrowheads="1"/>
            </p:cNvSpPr>
            <p:nvPr/>
          </p:nvSpPr>
          <p:spPr bwMode="auto">
            <a:xfrm>
              <a:off x="1957" y="3849"/>
              <a:ext cx="201"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 name="Rectangle 138"/>
            <p:cNvSpPr>
              <a:spLocks noChangeArrowheads="1"/>
            </p:cNvSpPr>
            <p:nvPr/>
          </p:nvSpPr>
          <p:spPr bwMode="auto">
            <a:xfrm>
              <a:off x="2521" y="3849"/>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2" name="Rectangle 139"/>
            <p:cNvSpPr>
              <a:spLocks noChangeArrowheads="1"/>
            </p:cNvSpPr>
            <p:nvPr/>
          </p:nvSpPr>
          <p:spPr bwMode="auto">
            <a:xfrm>
              <a:off x="1800" y="3975"/>
              <a:ext cx="445"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Communication</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3" name="Rectangle 140"/>
            <p:cNvSpPr>
              <a:spLocks noChangeArrowheads="1"/>
            </p:cNvSpPr>
            <p:nvPr/>
          </p:nvSpPr>
          <p:spPr bwMode="auto">
            <a:xfrm>
              <a:off x="2626" y="3975"/>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4" name="Rectangle 141"/>
            <p:cNvSpPr>
              <a:spLocks noChangeArrowheads="1"/>
            </p:cNvSpPr>
            <p:nvPr/>
          </p:nvSpPr>
          <p:spPr bwMode="auto">
            <a:xfrm>
              <a:off x="1800" y="4103"/>
              <a:ext cx="252"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Methods</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5" name="Rectangle 142"/>
            <p:cNvSpPr>
              <a:spLocks noChangeArrowheads="1"/>
            </p:cNvSpPr>
            <p:nvPr/>
          </p:nvSpPr>
          <p:spPr bwMode="auto">
            <a:xfrm>
              <a:off x="2626" y="4103"/>
              <a:ext cx="32" cy="1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effectLst/>
                  <a:latin typeface="Calibri" pitchFamily="34" charset="0"/>
                  <a:cs typeface="Arial" pitchFamily="34" charset="0"/>
                </a:rPr>
                <a:t>2</a:t>
              </a:r>
              <a:endParaRPr kumimoji="0" lang="en-US" sz="1800" b="0" i="0" u="none" strike="noStrike" cap="none" normalizeH="0" baseline="0" dirty="0" smtClean="0">
                <a:ln>
                  <a:noFill/>
                </a:ln>
                <a:effectLst/>
                <a:latin typeface="Arial" pitchFamily="34" charset="0"/>
                <a:cs typeface="Arial" pitchFamily="34" charset="0"/>
              </a:endParaRPr>
            </a:p>
          </p:txBody>
        </p:sp>
        <p:sp>
          <p:nvSpPr>
            <p:cNvPr id="146" name="Rectangle 143"/>
            <p:cNvSpPr>
              <a:spLocks noChangeArrowheads="1"/>
            </p:cNvSpPr>
            <p:nvPr/>
          </p:nvSpPr>
          <p:spPr bwMode="auto">
            <a:xfrm>
              <a:off x="1800" y="4229"/>
              <a:ext cx="203"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Review</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7" name="Rectangle 144"/>
            <p:cNvSpPr>
              <a:spLocks noChangeArrowheads="1"/>
            </p:cNvSpPr>
            <p:nvPr/>
          </p:nvSpPr>
          <p:spPr bwMode="auto">
            <a:xfrm>
              <a:off x="2626" y="4229"/>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3</a:t>
              </a:r>
              <a:endParaRPr kumimoji="0" lang="en-US" sz="1400" b="0" i="0" u="none" strike="noStrike" cap="none" normalizeH="0" baseline="0" dirty="0" smtClean="0">
                <a:ln>
                  <a:noFill/>
                </a:ln>
                <a:effectLst/>
                <a:latin typeface="Arial" pitchFamily="34" charset="0"/>
                <a:cs typeface="Arial" pitchFamily="34" charset="0"/>
              </a:endParaRPr>
            </a:p>
          </p:txBody>
        </p:sp>
      </p:grpSp>
      <p:sp>
        <p:nvSpPr>
          <p:cNvPr id="148" name="TextBox 147"/>
          <p:cNvSpPr txBox="1"/>
          <p:nvPr/>
        </p:nvSpPr>
        <p:spPr>
          <a:xfrm>
            <a:off x="7467600" y="5867400"/>
            <a:ext cx="683200" cy="369332"/>
          </a:xfrm>
          <a:prstGeom prst="rect">
            <a:avLst/>
          </a:prstGeom>
          <a:noFill/>
        </p:spPr>
        <p:txBody>
          <a:bodyPr wrap="none" rtlCol="0">
            <a:spAutoFit/>
          </a:bodyPr>
          <a:lstStyle/>
          <a:p>
            <a:r>
              <a:rPr lang="en-US" dirty="0" smtClean="0"/>
              <a:t>N=68</a:t>
            </a:r>
            <a:endParaRPr lang="en-US" dirty="0"/>
          </a:p>
        </p:txBody>
      </p:sp>
      <p:sp>
        <p:nvSpPr>
          <p:cNvPr id="149" name="Rectangle 148"/>
          <p:cNvSpPr/>
          <p:nvPr/>
        </p:nvSpPr>
        <p:spPr>
          <a:xfrm>
            <a:off x="457200" y="1752600"/>
            <a:ext cx="2514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457199"/>
          </a:xfrm>
        </p:spPr>
        <p:txBody>
          <a:bodyPr>
            <a:noAutofit/>
          </a:bodyPr>
          <a:lstStyle/>
          <a:p>
            <a:pPr algn="ctr"/>
            <a:r>
              <a:rPr lang="en-US" sz="2400" dirty="0" smtClean="0"/>
              <a:t>Pub-Med Search (1965-2016</a:t>
            </a:r>
            <a:r>
              <a:rPr lang="en-US" sz="3200" dirty="0" smtClean="0"/>
              <a:t>)</a:t>
            </a:r>
            <a:endParaRPr lang="en-US" sz="3200" dirty="0"/>
          </a:p>
        </p:txBody>
      </p:sp>
      <p:sp>
        <p:nvSpPr>
          <p:cNvPr id="6" name="TextBox 5"/>
          <p:cNvSpPr txBox="1"/>
          <p:nvPr/>
        </p:nvSpPr>
        <p:spPr>
          <a:xfrm>
            <a:off x="457200" y="685801"/>
            <a:ext cx="8382000" cy="800219"/>
          </a:xfrm>
          <a:prstGeom prst="rect">
            <a:avLst/>
          </a:prstGeom>
          <a:noFill/>
          <a:ln w="19050">
            <a:solidFill>
              <a:srgbClr val="FF0000"/>
            </a:solidFill>
          </a:ln>
        </p:spPr>
        <p:txBody>
          <a:bodyPr wrap="square" rtlCol="0">
            <a:spAutoFit/>
          </a:bodyPr>
          <a:lstStyle/>
          <a:p>
            <a:pPr algn="ctr"/>
            <a:r>
              <a:rPr lang="en-US" sz="2800" b="1" dirty="0" smtClean="0">
                <a:cs typeface="Times New Roman" pitchFamily="18" charset="0"/>
              </a:rPr>
              <a:t>Art + Medical Education + (Visual or Museum)</a:t>
            </a:r>
          </a:p>
          <a:p>
            <a:pPr algn="ctr"/>
            <a:r>
              <a:rPr lang="en-US" sz="1800" dirty="0" smtClean="0">
                <a:latin typeface="Times New Roman" pitchFamily="18" charset="0"/>
                <a:cs typeface="Times New Roman" pitchFamily="18" charset="0"/>
              </a:rPr>
              <a:t>N = 158          68   </a:t>
            </a:r>
            <a:r>
              <a:rPr lang="en-US" sz="1800" dirty="0" smtClean="0"/>
              <a:t>(Excluded: Medical Illustration, Art Therapy, Art History)</a:t>
            </a:r>
          </a:p>
        </p:txBody>
      </p:sp>
      <p:sp>
        <p:nvSpPr>
          <p:cNvPr id="12" name="Right Arrow 11"/>
          <p:cNvSpPr/>
          <p:nvPr/>
        </p:nvSpPr>
        <p:spPr>
          <a:xfrm>
            <a:off x="1828800" y="12192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p:nvPr/>
        </p:nvGraphicFramePr>
        <p:xfrm>
          <a:off x="3363686" y="1828800"/>
          <a:ext cx="5323114" cy="4626429"/>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5"/>
          <p:cNvGrpSpPr>
            <a:grpSpLocks/>
          </p:cNvGrpSpPr>
          <p:nvPr/>
        </p:nvGrpSpPr>
        <p:grpSpPr bwMode="auto">
          <a:xfrm>
            <a:off x="-1600200" y="1676400"/>
            <a:ext cx="7620000" cy="5181600"/>
            <a:chOff x="1008" y="1104"/>
            <a:chExt cx="2874" cy="3504"/>
          </a:xfrm>
        </p:grpSpPr>
        <p:sp>
          <p:nvSpPr>
            <p:cNvPr id="9" name="AutoShape 4"/>
            <p:cNvSpPr>
              <a:spLocks noChangeAspect="1" noChangeArrowheads="1" noTextEdit="1"/>
            </p:cNvSpPr>
            <p:nvPr/>
          </p:nvSpPr>
          <p:spPr bwMode="auto">
            <a:xfrm>
              <a:off x="1008" y="1104"/>
              <a:ext cx="2874" cy="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p:nvSpPr>
          <p:spPr bwMode="auto">
            <a:xfrm>
              <a:off x="1798" y="1259"/>
              <a:ext cx="698"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p:nvSpPr>
          <p:spPr bwMode="auto">
            <a:xfrm>
              <a:off x="2496" y="125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9"/>
            <p:cNvSpPr>
              <a:spLocks noChangeArrowheads="1"/>
            </p:cNvSpPr>
            <p:nvPr/>
          </p:nvSpPr>
          <p:spPr bwMode="auto">
            <a:xfrm>
              <a:off x="2577" y="125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0"/>
            <p:cNvSpPr>
              <a:spLocks noChangeArrowheads="1"/>
            </p:cNvSpPr>
            <p:nvPr/>
          </p:nvSpPr>
          <p:spPr bwMode="auto">
            <a:xfrm>
              <a:off x="1798" y="1386"/>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1"/>
            <p:cNvSpPr>
              <a:spLocks noChangeArrowheads="1"/>
            </p:cNvSpPr>
            <p:nvPr/>
          </p:nvSpPr>
          <p:spPr bwMode="auto">
            <a:xfrm>
              <a:off x="1955" y="1386"/>
              <a:ext cx="54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2"/>
            <p:cNvSpPr>
              <a:spLocks noChangeArrowheads="1"/>
            </p:cNvSpPr>
            <p:nvPr/>
          </p:nvSpPr>
          <p:spPr bwMode="auto">
            <a:xfrm>
              <a:off x="2496" y="1386"/>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3"/>
            <p:cNvSpPr>
              <a:spLocks noChangeArrowheads="1"/>
            </p:cNvSpPr>
            <p:nvPr/>
          </p:nvSpPr>
          <p:spPr bwMode="auto">
            <a:xfrm>
              <a:off x="2577" y="1386"/>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4"/>
            <p:cNvSpPr>
              <a:spLocks noChangeArrowheads="1"/>
            </p:cNvSpPr>
            <p:nvPr/>
          </p:nvSpPr>
          <p:spPr bwMode="auto">
            <a:xfrm>
              <a:off x="1798" y="1575"/>
              <a:ext cx="157"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5"/>
            <p:cNvSpPr>
              <a:spLocks noChangeArrowheads="1"/>
            </p:cNvSpPr>
            <p:nvPr/>
          </p:nvSpPr>
          <p:spPr bwMode="auto">
            <a:xfrm>
              <a:off x="1955" y="1575"/>
              <a:ext cx="54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6"/>
            <p:cNvSpPr>
              <a:spLocks noChangeArrowheads="1"/>
            </p:cNvSpPr>
            <p:nvPr/>
          </p:nvSpPr>
          <p:spPr bwMode="auto">
            <a:xfrm>
              <a:off x="2496" y="1575"/>
              <a:ext cx="8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7"/>
            <p:cNvSpPr>
              <a:spLocks noChangeArrowheads="1"/>
            </p:cNvSpPr>
            <p:nvPr/>
          </p:nvSpPr>
          <p:spPr bwMode="auto">
            <a:xfrm>
              <a:off x="2577" y="1575"/>
              <a:ext cx="130"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8"/>
            <p:cNvSpPr>
              <a:spLocks noChangeArrowheads="1"/>
            </p:cNvSpPr>
            <p:nvPr/>
          </p:nvSpPr>
          <p:spPr bwMode="auto">
            <a:xfrm>
              <a:off x="1798" y="1765"/>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9"/>
            <p:cNvSpPr>
              <a:spLocks noChangeArrowheads="1"/>
            </p:cNvSpPr>
            <p:nvPr/>
          </p:nvSpPr>
          <p:spPr bwMode="auto">
            <a:xfrm>
              <a:off x="1955" y="1765"/>
              <a:ext cx="54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0"/>
            <p:cNvSpPr>
              <a:spLocks noChangeArrowheads="1"/>
            </p:cNvSpPr>
            <p:nvPr/>
          </p:nvSpPr>
          <p:spPr bwMode="auto">
            <a:xfrm>
              <a:off x="2496" y="1765"/>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1"/>
            <p:cNvSpPr>
              <a:spLocks noChangeArrowheads="1"/>
            </p:cNvSpPr>
            <p:nvPr/>
          </p:nvSpPr>
          <p:spPr bwMode="auto">
            <a:xfrm>
              <a:off x="2577" y="1765"/>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2"/>
            <p:cNvSpPr>
              <a:spLocks noChangeArrowheads="1"/>
            </p:cNvSpPr>
            <p:nvPr/>
          </p:nvSpPr>
          <p:spPr bwMode="auto">
            <a:xfrm>
              <a:off x="1798" y="1954"/>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23"/>
            <p:cNvSpPr>
              <a:spLocks noChangeArrowheads="1"/>
            </p:cNvSpPr>
            <p:nvPr/>
          </p:nvSpPr>
          <p:spPr bwMode="auto">
            <a:xfrm>
              <a:off x="1955" y="1954"/>
              <a:ext cx="259"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4"/>
            <p:cNvSpPr>
              <a:spLocks noChangeArrowheads="1"/>
            </p:cNvSpPr>
            <p:nvPr/>
          </p:nvSpPr>
          <p:spPr bwMode="auto">
            <a:xfrm>
              <a:off x="2214" y="1954"/>
              <a:ext cx="282"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5"/>
            <p:cNvSpPr>
              <a:spLocks noChangeArrowheads="1"/>
            </p:cNvSpPr>
            <p:nvPr/>
          </p:nvSpPr>
          <p:spPr bwMode="auto">
            <a:xfrm>
              <a:off x="2496" y="1954"/>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26"/>
            <p:cNvSpPr>
              <a:spLocks noChangeArrowheads="1"/>
            </p:cNvSpPr>
            <p:nvPr/>
          </p:nvSpPr>
          <p:spPr bwMode="auto">
            <a:xfrm>
              <a:off x="2577" y="1954"/>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27"/>
            <p:cNvSpPr>
              <a:spLocks noChangeArrowheads="1"/>
            </p:cNvSpPr>
            <p:nvPr/>
          </p:nvSpPr>
          <p:spPr bwMode="auto">
            <a:xfrm>
              <a:off x="1798" y="2143"/>
              <a:ext cx="157"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8"/>
            <p:cNvSpPr>
              <a:spLocks noChangeArrowheads="1"/>
            </p:cNvSpPr>
            <p:nvPr/>
          </p:nvSpPr>
          <p:spPr bwMode="auto">
            <a:xfrm>
              <a:off x="1955" y="2143"/>
              <a:ext cx="259"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9"/>
            <p:cNvSpPr>
              <a:spLocks noChangeArrowheads="1"/>
            </p:cNvSpPr>
            <p:nvPr/>
          </p:nvSpPr>
          <p:spPr bwMode="auto">
            <a:xfrm>
              <a:off x="2214" y="2143"/>
              <a:ext cx="282"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30"/>
            <p:cNvSpPr>
              <a:spLocks noChangeArrowheads="1"/>
            </p:cNvSpPr>
            <p:nvPr/>
          </p:nvSpPr>
          <p:spPr bwMode="auto">
            <a:xfrm>
              <a:off x="2496" y="2143"/>
              <a:ext cx="8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31"/>
            <p:cNvSpPr>
              <a:spLocks noChangeArrowheads="1"/>
            </p:cNvSpPr>
            <p:nvPr/>
          </p:nvSpPr>
          <p:spPr bwMode="auto">
            <a:xfrm>
              <a:off x="2577" y="2143"/>
              <a:ext cx="130"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2"/>
            <p:cNvSpPr>
              <a:spLocks noChangeArrowheads="1"/>
            </p:cNvSpPr>
            <p:nvPr/>
          </p:nvSpPr>
          <p:spPr bwMode="auto">
            <a:xfrm>
              <a:off x="1798" y="2333"/>
              <a:ext cx="698"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3"/>
            <p:cNvSpPr>
              <a:spLocks noChangeArrowheads="1"/>
            </p:cNvSpPr>
            <p:nvPr/>
          </p:nvSpPr>
          <p:spPr bwMode="auto">
            <a:xfrm>
              <a:off x="2496" y="2333"/>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4"/>
            <p:cNvSpPr>
              <a:spLocks noChangeArrowheads="1"/>
            </p:cNvSpPr>
            <p:nvPr/>
          </p:nvSpPr>
          <p:spPr bwMode="auto">
            <a:xfrm>
              <a:off x="2577" y="2333"/>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5"/>
            <p:cNvSpPr>
              <a:spLocks noChangeArrowheads="1"/>
            </p:cNvSpPr>
            <p:nvPr/>
          </p:nvSpPr>
          <p:spPr bwMode="auto">
            <a:xfrm>
              <a:off x="1798" y="2459"/>
              <a:ext cx="157"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6"/>
            <p:cNvSpPr>
              <a:spLocks noChangeArrowheads="1"/>
            </p:cNvSpPr>
            <p:nvPr/>
          </p:nvSpPr>
          <p:spPr bwMode="auto">
            <a:xfrm>
              <a:off x="1955" y="2459"/>
              <a:ext cx="541"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37"/>
            <p:cNvSpPr>
              <a:spLocks noChangeArrowheads="1"/>
            </p:cNvSpPr>
            <p:nvPr/>
          </p:nvSpPr>
          <p:spPr bwMode="auto">
            <a:xfrm>
              <a:off x="2496" y="2459"/>
              <a:ext cx="81"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8"/>
            <p:cNvSpPr>
              <a:spLocks noChangeArrowheads="1"/>
            </p:cNvSpPr>
            <p:nvPr/>
          </p:nvSpPr>
          <p:spPr bwMode="auto">
            <a:xfrm>
              <a:off x="2577" y="2459"/>
              <a:ext cx="130"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9"/>
            <p:cNvSpPr>
              <a:spLocks noChangeArrowheads="1"/>
            </p:cNvSpPr>
            <p:nvPr/>
          </p:nvSpPr>
          <p:spPr bwMode="auto">
            <a:xfrm>
              <a:off x="1798" y="2711"/>
              <a:ext cx="157"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0"/>
            <p:cNvSpPr>
              <a:spLocks noChangeArrowheads="1"/>
            </p:cNvSpPr>
            <p:nvPr/>
          </p:nvSpPr>
          <p:spPr bwMode="auto">
            <a:xfrm>
              <a:off x="1955" y="2711"/>
              <a:ext cx="54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41"/>
            <p:cNvSpPr>
              <a:spLocks noChangeArrowheads="1"/>
            </p:cNvSpPr>
            <p:nvPr/>
          </p:nvSpPr>
          <p:spPr bwMode="auto">
            <a:xfrm>
              <a:off x="2496" y="2711"/>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2"/>
            <p:cNvSpPr>
              <a:spLocks noChangeArrowheads="1"/>
            </p:cNvSpPr>
            <p:nvPr/>
          </p:nvSpPr>
          <p:spPr bwMode="auto">
            <a:xfrm>
              <a:off x="2577" y="2711"/>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43"/>
            <p:cNvSpPr>
              <a:spLocks noChangeArrowheads="1"/>
            </p:cNvSpPr>
            <p:nvPr/>
          </p:nvSpPr>
          <p:spPr bwMode="auto">
            <a:xfrm>
              <a:off x="1798" y="2837"/>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4"/>
            <p:cNvSpPr>
              <a:spLocks noChangeArrowheads="1"/>
            </p:cNvSpPr>
            <p:nvPr/>
          </p:nvSpPr>
          <p:spPr bwMode="auto">
            <a:xfrm>
              <a:off x="1955" y="2837"/>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45"/>
            <p:cNvSpPr>
              <a:spLocks noChangeArrowheads="1"/>
            </p:cNvSpPr>
            <p:nvPr/>
          </p:nvSpPr>
          <p:spPr bwMode="auto">
            <a:xfrm>
              <a:off x="2496" y="2837"/>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6"/>
            <p:cNvSpPr>
              <a:spLocks noChangeArrowheads="1"/>
            </p:cNvSpPr>
            <p:nvPr/>
          </p:nvSpPr>
          <p:spPr bwMode="auto">
            <a:xfrm>
              <a:off x="2577" y="2837"/>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47"/>
            <p:cNvSpPr>
              <a:spLocks noChangeArrowheads="1"/>
            </p:cNvSpPr>
            <p:nvPr/>
          </p:nvSpPr>
          <p:spPr bwMode="auto">
            <a:xfrm>
              <a:off x="1798" y="2964"/>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48"/>
            <p:cNvSpPr>
              <a:spLocks noChangeArrowheads="1"/>
            </p:cNvSpPr>
            <p:nvPr/>
          </p:nvSpPr>
          <p:spPr bwMode="auto">
            <a:xfrm>
              <a:off x="1955" y="2964"/>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49"/>
            <p:cNvSpPr>
              <a:spLocks noChangeArrowheads="1"/>
            </p:cNvSpPr>
            <p:nvPr/>
          </p:nvSpPr>
          <p:spPr bwMode="auto">
            <a:xfrm>
              <a:off x="2496" y="2964"/>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50"/>
            <p:cNvSpPr>
              <a:spLocks noChangeArrowheads="1"/>
            </p:cNvSpPr>
            <p:nvPr/>
          </p:nvSpPr>
          <p:spPr bwMode="auto">
            <a:xfrm>
              <a:off x="2577" y="2964"/>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51"/>
            <p:cNvSpPr>
              <a:spLocks noChangeArrowheads="1"/>
            </p:cNvSpPr>
            <p:nvPr/>
          </p:nvSpPr>
          <p:spPr bwMode="auto">
            <a:xfrm>
              <a:off x="1798" y="3091"/>
              <a:ext cx="157"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2"/>
            <p:cNvSpPr>
              <a:spLocks noChangeArrowheads="1"/>
            </p:cNvSpPr>
            <p:nvPr/>
          </p:nvSpPr>
          <p:spPr bwMode="auto">
            <a:xfrm>
              <a:off x="1955" y="3091"/>
              <a:ext cx="541"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53"/>
            <p:cNvSpPr>
              <a:spLocks noChangeArrowheads="1"/>
            </p:cNvSpPr>
            <p:nvPr/>
          </p:nvSpPr>
          <p:spPr bwMode="auto">
            <a:xfrm>
              <a:off x="2496" y="3091"/>
              <a:ext cx="81"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4"/>
            <p:cNvSpPr>
              <a:spLocks noChangeArrowheads="1"/>
            </p:cNvSpPr>
            <p:nvPr/>
          </p:nvSpPr>
          <p:spPr bwMode="auto">
            <a:xfrm>
              <a:off x="2577" y="3091"/>
              <a:ext cx="130"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55"/>
            <p:cNvSpPr>
              <a:spLocks noChangeArrowheads="1"/>
            </p:cNvSpPr>
            <p:nvPr/>
          </p:nvSpPr>
          <p:spPr bwMode="auto">
            <a:xfrm>
              <a:off x="1798" y="3342"/>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56"/>
            <p:cNvSpPr>
              <a:spLocks noChangeArrowheads="1"/>
            </p:cNvSpPr>
            <p:nvPr/>
          </p:nvSpPr>
          <p:spPr bwMode="auto">
            <a:xfrm>
              <a:off x="1955" y="3342"/>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57"/>
            <p:cNvSpPr>
              <a:spLocks noChangeArrowheads="1"/>
            </p:cNvSpPr>
            <p:nvPr/>
          </p:nvSpPr>
          <p:spPr bwMode="auto">
            <a:xfrm>
              <a:off x="2496" y="3342"/>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8"/>
            <p:cNvSpPr>
              <a:spLocks noChangeArrowheads="1"/>
            </p:cNvSpPr>
            <p:nvPr/>
          </p:nvSpPr>
          <p:spPr bwMode="auto">
            <a:xfrm>
              <a:off x="2577" y="3342"/>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59"/>
            <p:cNvSpPr>
              <a:spLocks noChangeArrowheads="1"/>
            </p:cNvSpPr>
            <p:nvPr/>
          </p:nvSpPr>
          <p:spPr bwMode="auto">
            <a:xfrm>
              <a:off x="1798" y="3469"/>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60"/>
            <p:cNvSpPr>
              <a:spLocks noChangeArrowheads="1"/>
            </p:cNvSpPr>
            <p:nvPr/>
          </p:nvSpPr>
          <p:spPr bwMode="auto">
            <a:xfrm>
              <a:off x="1955" y="3469"/>
              <a:ext cx="259"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61"/>
            <p:cNvSpPr>
              <a:spLocks noChangeArrowheads="1"/>
            </p:cNvSpPr>
            <p:nvPr/>
          </p:nvSpPr>
          <p:spPr bwMode="auto">
            <a:xfrm>
              <a:off x="2214" y="346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62"/>
            <p:cNvSpPr>
              <a:spLocks noChangeArrowheads="1"/>
            </p:cNvSpPr>
            <p:nvPr/>
          </p:nvSpPr>
          <p:spPr bwMode="auto">
            <a:xfrm>
              <a:off x="2496" y="346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63"/>
            <p:cNvSpPr>
              <a:spLocks noChangeArrowheads="1"/>
            </p:cNvSpPr>
            <p:nvPr/>
          </p:nvSpPr>
          <p:spPr bwMode="auto">
            <a:xfrm>
              <a:off x="2577" y="346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64"/>
            <p:cNvSpPr>
              <a:spLocks noChangeArrowheads="1"/>
            </p:cNvSpPr>
            <p:nvPr/>
          </p:nvSpPr>
          <p:spPr bwMode="auto">
            <a:xfrm>
              <a:off x="1798" y="3596"/>
              <a:ext cx="416"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65"/>
            <p:cNvSpPr>
              <a:spLocks noChangeArrowheads="1"/>
            </p:cNvSpPr>
            <p:nvPr/>
          </p:nvSpPr>
          <p:spPr bwMode="auto">
            <a:xfrm>
              <a:off x="2214" y="3596"/>
              <a:ext cx="282"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66"/>
            <p:cNvSpPr>
              <a:spLocks noChangeArrowheads="1"/>
            </p:cNvSpPr>
            <p:nvPr/>
          </p:nvSpPr>
          <p:spPr bwMode="auto">
            <a:xfrm>
              <a:off x="2496" y="3596"/>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67"/>
            <p:cNvSpPr>
              <a:spLocks noChangeArrowheads="1"/>
            </p:cNvSpPr>
            <p:nvPr/>
          </p:nvSpPr>
          <p:spPr bwMode="auto">
            <a:xfrm>
              <a:off x="2577" y="3596"/>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68"/>
            <p:cNvSpPr>
              <a:spLocks noChangeArrowheads="1"/>
            </p:cNvSpPr>
            <p:nvPr/>
          </p:nvSpPr>
          <p:spPr bwMode="auto">
            <a:xfrm>
              <a:off x="1798" y="3722"/>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69"/>
            <p:cNvSpPr>
              <a:spLocks noChangeArrowheads="1"/>
            </p:cNvSpPr>
            <p:nvPr/>
          </p:nvSpPr>
          <p:spPr bwMode="auto">
            <a:xfrm>
              <a:off x="1955" y="3722"/>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70"/>
            <p:cNvSpPr>
              <a:spLocks noChangeArrowheads="1"/>
            </p:cNvSpPr>
            <p:nvPr/>
          </p:nvSpPr>
          <p:spPr bwMode="auto">
            <a:xfrm>
              <a:off x="2496" y="3722"/>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71"/>
            <p:cNvSpPr>
              <a:spLocks noChangeArrowheads="1"/>
            </p:cNvSpPr>
            <p:nvPr/>
          </p:nvSpPr>
          <p:spPr bwMode="auto">
            <a:xfrm>
              <a:off x="2577" y="3722"/>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72"/>
            <p:cNvSpPr>
              <a:spLocks noChangeArrowheads="1"/>
            </p:cNvSpPr>
            <p:nvPr/>
          </p:nvSpPr>
          <p:spPr bwMode="auto">
            <a:xfrm>
              <a:off x="1798" y="3849"/>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73"/>
            <p:cNvSpPr>
              <a:spLocks noChangeArrowheads="1"/>
            </p:cNvSpPr>
            <p:nvPr/>
          </p:nvSpPr>
          <p:spPr bwMode="auto">
            <a:xfrm>
              <a:off x="1955" y="3849"/>
              <a:ext cx="259"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74"/>
            <p:cNvSpPr>
              <a:spLocks noChangeArrowheads="1"/>
            </p:cNvSpPr>
            <p:nvPr/>
          </p:nvSpPr>
          <p:spPr bwMode="auto">
            <a:xfrm>
              <a:off x="2214" y="384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75"/>
            <p:cNvSpPr>
              <a:spLocks noChangeArrowheads="1"/>
            </p:cNvSpPr>
            <p:nvPr/>
          </p:nvSpPr>
          <p:spPr bwMode="auto">
            <a:xfrm>
              <a:off x="2496" y="384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76"/>
            <p:cNvSpPr>
              <a:spLocks noChangeArrowheads="1"/>
            </p:cNvSpPr>
            <p:nvPr/>
          </p:nvSpPr>
          <p:spPr bwMode="auto">
            <a:xfrm>
              <a:off x="2577" y="384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77"/>
            <p:cNvSpPr>
              <a:spLocks noChangeArrowheads="1"/>
            </p:cNvSpPr>
            <p:nvPr/>
          </p:nvSpPr>
          <p:spPr bwMode="auto">
            <a:xfrm>
              <a:off x="1798" y="3976"/>
              <a:ext cx="698"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78"/>
            <p:cNvSpPr>
              <a:spLocks noChangeArrowheads="1"/>
            </p:cNvSpPr>
            <p:nvPr/>
          </p:nvSpPr>
          <p:spPr bwMode="auto">
            <a:xfrm>
              <a:off x="2496" y="3976"/>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79"/>
            <p:cNvSpPr>
              <a:spLocks noChangeArrowheads="1"/>
            </p:cNvSpPr>
            <p:nvPr/>
          </p:nvSpPr>
          <p:spPr bwMode="auto">
            <a:xfrm>
              <a:off x="2577" y="3976"/>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80"/>
            <p:cNvSpPr>
              <a:spLocks noChangeArrowheads="1"/>
            </p:cNvSpPr>
            <p:nvPr/>
          </p:nvSpPr>
          <p:spPr bwMode="auto">
            <a:xfrm>
              <a:off x="1798" y="4103"/>
              <a:ext cx="416"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81"/>
            <p:cNvSpPr>
              <a:spLocks noChangeArrowheads="1"/>
            </p:cNvSpPr>
            <p:nvPr/>
          </p:nvSpPr>
          <p:spPr bwMode="auto">
            <a:xfrm>
              <a:off x="2214" y="4103"/>
              <a:ext cx="282"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82"/>
            <p:cNvSpPr>
              <a:spLocks noChangeArrowheads="1"/>
            </p:cNvSpPr>
            <p:nvPr/>
          </p:nvSpPr>
          <p:spPr bwMode="auto">
            <a:xfrm>
              <a:off x="2496" y="4103"/>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Rectangle 83"/>
            <p:cNvSpPr>
              <a:spLocks noChangeArrowheads="1"/>
            </p:cNvSpPr>
            <p:nvPr/>
          </p:nvSpPr>
          <p:spPr bwMode="auto">
            <a:xfrm>
              <a:off x="2577" y="4103"/>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84"/>
            <p:cNvSpPr>
              <a:spLocks noChangeArrowheads="1"/>
            </p:cNvSpPr>
            <p:nvPr/>
          </p:nvSpPr>
          <p:spPr bwMode="auto">
            <a:xfrm>
              <a:off x="1798" y="4229"/>
              <a:ext cx="416"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85"/>
            <p:cNvSpPr>
              <a:spLocks noChangeArrowheads="1"/>
            </p:cNvSpPr>
            <p:nvPr/>
          </p:nvSpPr>
          <p:spPr bwMode="auto">
            <a:xfrm>
              <a:off x="2214" y="422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86"/>
            <p:cNvSpPr>
              <a:spLocks noChangeArrowheads="1"/>
            </p:cNvSpPr>
            <p:nvPr/>
          </p:nvSpPr>
          <p:spPr bwMode="auto">
            <a:xfrm>
              <a:off x="2496" y="422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87"/>
            <p:cNvSpPr>
              <a:spLocks noChangeArrowheads="1"/>
            </p:cNvSpPr>
            <p:nvPr/>
          </p:nvSpPr>
          <p:spPr bwMode="auto">
            <a:xfrm>
              <a:off x="2577" y="422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88"/>
            <p:cNvSpPr>
              <a:spLocks noChangeArrowheads="1"/>
            </p:cNvSpPr>
            <p:nvPr/>
          </p:nvSpPr>
          <p:spPr bwMode="auto">
            <a:xfrm>
              <a:off x="2495"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89"/>
            <p:cNvSpPr>
              <a:spLocks noChangeAspect="1" noChangeArrowheads="1"/>
            </p:cNvSpPr>
            <p:nvPr/>
          </p:nvSpPr>
          <p:spPr bwMode="auto">
            <a:xfrm>
              <a:off x="2576"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90"/>
            <p:cNvSpPr>
              <a:spLocks noChangeArrowheads="1"/>
            </p:cNvSpPr>
            <p:nvPr/>
          </p:nvSpPr>
          <p:spPr bwMode="auto">
            <a:xfrm>
              <a:off x="1797" y="2331"/>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1"/>
            <p:cNvSpPr>
              <a:spLocks noChangeArrowheads="1"/>
            </p:cNvSpPr>
            <p:nvPr/>
          </p:nvSpPr>
          <p:spPr bwMode="auto">
            <a:xfrm>
              <a:off x="1797" y="3594"/>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92"/>
            <p:cNvSpPr>
              <a:spLocks noChangeArrowheads="1"/>
            </p:cNvSpPr>
            <p:nvPr/>
          </p:nvSpPr>
          <p:spPr bwMode="auto">
            <a:xfrm>
              <a:off x="1797" y="3974"/>
              <a:ext cx="911" cy="4"/>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93"/>
            <p:cNvSpPr>
              <a:spLocks noChangeArrowheads="1"/>
            </p:cNvSpPr>
            <p:nvPr/>
          </p:nvSpPr>
          <p:spPr bwMode="auto">
            <a:xfrm>
              <a:off x="1797" y="4101"/>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94"/>
            <p:cNvSpPr>
              <a:spLocks noChangeArrowheads="1"/>
            </p:cNvSpPr>
            <p:nvPr/>
          </p:nvSpPr>
          <p:spPr bwMode="auto">
            <a:xfrm>
              <a:off x="1797" y="4228"/>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95"/>
            <p:cNvSpPr>
              <a:spLocks noChangeArrowheads="1"/>
            </p:cNvSpPr>
            <p:nvPr/>
          </p:nvSpPr>
          <p:spPr bwMode="auto">
            <a:xfrm>
              <a:off x="1797"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97"/>
            <p:cNvSpPr>
              <a:spLocks noChangeArrowheads="1"/>
            </p:cNvSpPr>
            <p:nvPr/>
          </p:nvSpPr>
          <p:spPr bwMode="auto">
            <a:xfrm>
              <a:off x="1797" y="1257"/>
              <a:ext cx="911" cy="4"/>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98"/>
            <p:cNvSpPr>
              <a:spLocks noChangeArrowheads="1"/>
            </p:cNvSpPr>
            <p:nvPr/>
          </p:nvSpPr>
          <p:spPr bwMode="auto">
            <a:xfrm>
              <a:off x="1797" y="4355"/>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99"/>
            <p:cNvSpPr>
              <a:spLocks noChangeArrowheads="1"/>
            </p:cNvSpPr>
            <p:nvPr/>
          </p:nvSpPr>
          <p:spPr bwMode="auto">
            <a:xfrm>
              <a:off x="1800" y="1258"/>
              <a:ext cx="215"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Clinical</a:t>
              </a:r>
              <a:r>
                <a:rPr kumimoji="0" lang="en-US" sz="1300" b="1" i="0" u="none" strike="noStrike" cap="none" normalizeH="0" baseline="0" dirty="0" smtClean="0">
                  <a:ln>
                    <a:noFill/>
                  </a:ln>
                  <a:solidFill>
                    <a:srgbClr val="FF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100"/>
            <p:cNvSpPr>
              <a:spLocks noChangeArrowheads="1"/>
            </p:cNvSpPr>
            <p:nvPr/>
          </p:nvSpPr>
          <p:spPr bwMode="auto">
            <a:xfrm>
              <a:off x="2610" y="1258"/>
              <a:ext cx="69"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28</a:t>
              </a:r>
              <a:endParaRPr kumimoji="0" lang="en-US" sz="1400" b="0" i="0" u="none" strike="noStrike" cap="none" normalizeH="0" baseline="0" dirty="0" smtClean="0">
                <a:ln>
                  <a:noFill/>
                </a:ln>
                <a:effectLst/>
                <a:latin typeface="Arial" pitchFamily="34" charset="0"/>
                <a:cs typeface="Arial" pitchFamily="34" charset="0"/>
              </a:endParaRPr>
            </a:p>
          </p:txBody>
        </p:sp>
        <p:sp>
          <p:nvSpPr>
            <p:cNvPr id="104" name="Rectangle 101"/>
            <p:cNvSpPr>
              <a:spLocks noChangeArrowheads="1"/>
            </p:cNvSpPr>
            <p:nvPr/>
          </p:nvSpPr>
          <p:spPr bwMode="auto">
            <a:xfrm>
              <a:off x="1957" y="1448"/>
              <a:ext cx="444"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Physical Exam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02"/>
            <p:cNvSpPr>
              <a:spLocks noChangeArrowheads="1"/>
            </p:cNvSpPr>
            <p:nvPr/>
          </p:nvSpPr>
          <p:spPr bwMode="auto">
            <a:xfrm>
              <a:off x="2504" y="1448"/>
              <a:ext cx="106"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03"/>
            <p:cNvSpPr>
              <a:spLocks noChangeArrowheads="1"/>
            </p:cNvSpPr>
            <p:nvPr/>
          </p:nvSpPr>
          <p:spPr bwMode="auto">
            <a:xfrm>
              <a:off x="1957" y="1638"/>
              <a:ext cx="13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Clin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104"/>
            <p:cNvSpPr>
              <a:spLocks noChangeArrowheads="1"/>
            </p:cNvSpPr>
            <p:nvPr/>
          </p:nvSpPr>
          <p:spPr bwMode="auto">
            <a:xfrm>
              <a:off x="2067" y="1638"/>
              <a:ext cx="270"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Decision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05"/>
            <p:cNvSpPr>
              <a:spLocks noChangeArrowheads="1"/>
            </p:cNvSpPr>
            <p:nvPr/>
          </p:nvSpPr>
          <p:spPr bwMode="auto">
            <a:xfrm>
              <a:off x="2301" y="1638"/>
              <a:ext cx="147"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rgbClr val="000000"/>
                  </a:solidFill>
                  <a:effectLst/>
                  <a:latin typeface="Calibri" pitchFamily="34" charset="0"/>
                  <a:cs typeface="Arial" pitchFamily="34" charset="0"/>
                </a:rPr>
                <a:t>Mkg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106"/>
            <p:cNvSpPr>
              <a:spLocks noChangeArrowheads="1"/>
            </p:cNvSpPr>
            <p:nvPr/>
          </p:nvSpPr>
          <p:spPr bwMode="auto">
            <a:xfrm>
              <a:off x="2521" y="1638"/>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107"/>
            <p:cNvSpPr>
              <a:spLocks noChangeArrowheads="1"/>
            </p:cNvSpPr>
            <p:nvPr/>
          </p:nvSpPr>
          <p:spPr bwMode="auto">
            <a:xfrm>
              <a:off x="1957" y="1827"/>
              <a:ext cx="305"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Radiology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Rectangle 108"/>
            <p:cNvSpPr>
              <a:spLocks noChangeArrowheads="1"/>
            </p:cNvSpPr>
            <p:nvPr/>
          </p:nvSpPr>
          <p:spPr bwMode="auto">
            <a:xfrm>
              <a:off x="2521" y="1827"/>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109"/>
            <p:cNvSpPr>
              <a:spLocks noChangeArrowheads="1"/>
            </p:cNvSpPr>
            <p:nvPr/>
          </p:nvSpPr>
          <p:spPr bwMode="auto">
            <a:xfrm>
              <a:off x="1957" y="2016"/>
              <a:ext cx="31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Histology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110"/>
            <p:cNvSpPr>
              <a:spLocks noChangeArrowheads="1"/>
            </p:cNvSpPr>
            <p:nvPr/>
          </p:nvSpPr>
          <p:spPr bwMode="auto">
            <a:xfrm>
              <a:off x="2521" y="2016"/>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111"/>
            <p:cNvSpPr>
              <a:spLocks noChangeArrowheads="1"/>
            </p:cNvSpPr>
            <p:nvPr/>
          </p:nvSpPr>
          <p:spPr bwMode="auto">
            <a:xfrm>
              <a:off x="1957" y="2206"/>
              <a:ext cx="27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Anatomy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112"/>
            <p:cNvSpPr>
              <a:spLocks noChangeArrowheads="1"/>
            </p:cNvSpPr>
            <p:nvPr/>
          </p:nvSpPr>
          <p:spPr bwMode="auto">
            <a:xfrm>
              <a:off x="2521" y="2206"/>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113"/>
            <p:cNvSpPr>
              <a:spLocks noChangeArrowheads="1"/>
            </p:cNvSpPr>
            <p:nvPr/>
          </p:nvSpPr>
          <p:spPr bwMode="auto">
            <a:xfrm>
              <a:off x="1800" y="2332"/>
              <a:ext cx="487"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Professionalism</a:t>
              </a:r>
              <a:r>
                <a:rPr kumimoji="0" lang="en-US" sz="1300" b="1" i="0" u="none" strike="noStrike" cap="none" normalizeH="0" baseline="0" dirty="0" smtClean="0">
                  <a:ln>
                    <a:noFill/>
                  </a:ln>
                  <a:solidFill>
                    <a:srgbClr val="FF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 name="Rectangle 114"/>
            <p:cNvSpPr>
              <a:spLocks noChangeArrowheads="1"/>
            </p:cNvSpPr>
            <p:nvPr/>
          </p:nvSpPr>
          <p:spPr bwMode="auto">
            <a:xfrm>
              <a:off x="2610" y="2332"/>
              <a:ext cx="69"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25</a:t>
              </a:r>
              <a:endParaRPr kumimoji="0" lang="en-US" sz="1400" b="0" i="0" u="none" strike="noStrike" cap="none" normalizeH="0" baseline="0" dirty="0" smtClean="0">
                <a:ln>
                  <a:noFill/>
                </a:ln>
                <a:effectLst/>
                <a:latin typeface="Arial" pitchFamily="34" charset="0"/>
                <a:cs typeface="Arial" pitchFamily="34" charset="0"/>
              </a:endParaRPr>
            </a:p>
          </p:txBody>
        </p:sp>
        <p:sp>
          <p:nvSpPr>
            <p:cNvPr id="118" name="Rectangle 115"/>
            <p:cNvSpPr>
              <a:spLocks noChangeArrowheads="1"/>
            </p:cNvSpPr>
            <p:nvPr/>
          </p:nvSpPr>
          <p:spPr bwMode="auto">
            <a:xfrm>
              <a:off x="1957" y="2459"/>
              <a:ext cx="170"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Inter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116"/>
            <p:cNvSpPr>
              <a:spLocks noChangeArrowheads="1"/>
            </p:cNvSpPr>
            <p:nvPr/>
          </p:nvSpPr>
          <p:spPr bwMode="auto">
            <a:xfrm>
              <a:off x="2079" y="2459"/>
              <a:ext cx="57"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117"/>
            <p:cNvSpPr>
              <a:spLocks noChangeArrowheads="1"/>
            </p:cNvSpPr>
            <p:nvPr/>
          </p:nvSpPr>
          <p:spPr bwMode="auto">
            <a:xfrm>
              <a:off x="2099" y="2459"/>
              <a:ext cx="378"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professional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118"/>
            <p:cNvSpPr>
              <a:spLocks noChangeArrowheads="1"/>
            </p:cNvSpPr>
            <p:nvPr/>
          </p:nvSpPr>
          <p:spPr bwMode="auto">
            <a:xfrm>
              <a:off x="1957" y="2583"/>
              <a:ext cx="325"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Teamwork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119"/>
            <p:cNvSpPr>
              <a:spLocks noChangeArrowheads="1"/>
            </p:cNvSpPr>
            <p:nvPr/>
          </p:nvSpPr>
          <p:spPr bwMode="auto">
            <a:xfrm>
              <a:off x="2521" y="2583"/>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120"/>
            <p:cNvSpPr>
              <a:spLocks noChangeArrowheads="1"/>
            </p:cNvSpPr>
            <p:nvPr/>
          </p:nvSpPr>
          <p:spPr bwMode="auto">
            <a:xfrm>
              <a:off x="1957" y="2711"/>
              <a:ext cx="584"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Cultural Awareness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121"/>
            <p:cNvSpPr>
              <a:spLocks noChangeArrowheads="1"/>
            </p:cNvSpPr>
            <p:nvPr/>
          </p:nvSpPr>
          <p:spPr bwMode="auto">
            <a:xfrm>
              <a:off x="2521" y="2711"/>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122"/>
            <p:cNvSpPr>
              <a:spLocks noChangeArrowheads="1"/>
            </p:cNvSpPr>
            <p:nvPr/>
          </p:nvSpPr>
          <p:spPr bwMode="auto">
            <a:xfrm>
              <a:off x="1957" y="2837"/>
              <a:ext cx="567"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Reflective Practice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6" name="Rectangle 123"/>
            <p:cNvSpPr>
              <a:spLocks noChangeArrowheads="1"/>
            </p:cNvSpPr>
            <p:nvPr/>
          </p:nvSpPr>
          <p:spPr bwMode="auto">
            <a:xfrm>
              <a:off x="2521" y="2837"/>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124"/>
            <p:cNvSpPr>
              <a:spLocks noChangeArrowheads="1"/>
            </p:cNvSpPr>
            <p:nvPr/>
          </p:nvSpPr>
          <p:spPr bwMode="auto">
            <a:xfrm>
              <a:off x="1957" y="2964"/>
              <a:ext cx="35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Mindfulness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125"/>
            <p:cNvSpPr>
              <a:spLocks noChangeArrowheads="1"/>
            </p:cNvSpPr>
            <p:nvPr/>
          </p:nvSpPr>
          <p:spPr bwMode="auto">
            <a:xfrm>
              <a:off x="2521" y="2964"/>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126"/>
            <p:cNvSpPr>
              <a:spLocks noChangeArrowheads="1"/>
            </p:cNvSpPr>
            <p:nvPr/>
          </p:nvSpPr>
          <p:spPr bwMode="auto">
            <a:xfrm>
              <a:off x="1957" y="3091"/>
              <a:ext cx="237"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Patient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127"/>
            <p:cNvSpPr>
              <a:spLocks noChangeArrowheads="1"/>
            </p:cNvSpPr>
            <p:nvPr/>
          </p:nvSpPr>
          <p:spPr bwMode="auto">
            <a:xfrm>
              <a:off x="1957" y="3215"/>
              <a:ext cx="466"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Centeredness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128"/>
            <p:cNvSpPr>
              <a:spLocks noChangeArrowheads="1"/>
            </p:cNvSpPr>
            <p:nvPr/>
          </p:nvSpPr>
          <p:spPr bwMode="auto">
            <a:xfrm>
              <a:off x="2521" y="3215"/>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129"/>
            <p:cNvSpPr>
              <a:spLocks noChangeArrowheads="1"/>
            </p:cNvSpPr>
            <p:nvPr/>
          </p:nvSpPr>
          <p:spPr bwMode="auto">
            <a:xfrm>
              <a:off x="1957" y="3342"/>
              <a:ext cx="33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Empathy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130"/>
            <p:cNvSpPr>
              <a:spLocks noChangeArrowheads="1"/>
            </p:cNvSpPr>
            <p:nvPr/>
          </p:nvSpPr>
          <p:spPr bwMode="auto">
            <a:xfrm>
              <a:off x="2521" y="3342"/>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 name="Rectangle 131"/>
            <p:cNvSpPr>
              <a:spLocks noChangeArrowheads="1"/>
            </p:cNvSpPr>
            <p:nvPr/>
          </p:nvSpPr>
          <p:spPr bwMode="auto">
            <a:xfrm>
              <a:off x="1957" y="3468"/>
              <a:ext cx="232"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 name="Rectangle 132"/>
            <p:cNvSpPr>
              <a:spLocks noChangeArrowheads="1"/>
            </p:cNvSpPr>
            <p:nvPr/>
          </p:nvSpPr>
          <p:spPr bwMode="auto">
            <a:xfrm>
              <a:off x="2521" y="3468"/>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6" name="Rectangle 133"/>
            <p:cNvSpPr>
              <a:spLocks noChangeArrowheads="1"/>
            </p:cNvSpPr>
            <p:nvPr/>
          </p:nvSpPr>
          <p:spPr bwMode="auto">
            <a:xfrm>
              <a:off x="1800" y="3596"/>
              <a:ext cx="31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Art</a:t>
              </a:r>
              <a:r>
                <a:rPr kumimoji="0" lang="en-US" sz="1400" b="1" i="0" u="none" strike="noStrike" cap="none" normalizeH="0" baseline="0" dirty="0" smtClean="0">
                  <a:ln>
                    <a:noFill/>
                  </a:ln>
                  <a:solidFill>
                    <a:schemeClr val="bg1"/>
                  </a:solidFill>
                  <a:effectLst/>
                  <a:latin typeface="Calibri" pitchFamily="34" charset="0"/>
                  <a:cs typeface="Arial" pitchFamily="34" charset="0"/>
                </a:rPr>
                <a:t> </a:t>
              </a:r>
              <a:r>
                <a:rPr kumimoji="0" lang="en-US" sz="1400" b="1" i="0" u="none" strike="noStrike" cap="none" normalizeH="0" baseline="0" dirty="0" smtClean="0">
                  <a:ln>
                    <a:noFill/>
                  </a:ln>
                  <a:effectLst/>
                  <a:latin typeface="Calibri" pitchFamily="34" charset="0"/>
                  <a:cs typeface="Arial" pitchFamily="34" charset="0"/>
                </a:rPr>
                <a:t>Making</a:t>
              </a:r>
              <a:endParaRPr kumimoji="0" lang="en-US" sz="1400" b="0" i="0" u="none" strike="noStrike" cap="none" normalizeH="0" baseline="0" dirty="0" smtClean="0">
                <a:ln>
                  <a:noFill/>
                </a:ln>
                <a:effectLst/>
                <a:latin typeface="Arial" pitchFamily="34" charset="0"/>
                <a:cs typeface="Arial" pitchFamily="34" charset="0"/>
              </a:endParaRPr>
            </a:p>
          </p:txBody>
        </p:sp>
        <p:sp>
          <p:nvSpPr>
            <p:cNvPr id="137" name="Rectangle 134"/>
            <p:cNvSpPr>
              <a:spLocks noChangeArrowheads="1"/>
            </p:cNvSpPr>
            <p:nvPr/>
          </p:nvSpPr>
          <p:spPr bwMode="auto">
            <a:xfrm>
              <a:off x="2646" y="3629"/>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8</a:t>
              </a:r>
              <a:endParaRPr kumimoji="0" lang="en-US" sz="1400" b="0" i="0" u="none" strike="noStrike" cap="none" normalizeH="0" baseline="0" dirty="0" smtClean="0">
                <a:ln>
                  <a:noFill/>
                </a:ln>
                <a:effectLst/>
                <a:latin typeface="Arial" pitchFamily="34" charset="0"/>
                <a:cs typeface="Arial" pitchFamily="34" charset="0"/>
              </a:endParaRPr>
            </a:p>
          </p:txBody>
        </p:sp>
        <p:sp>
          <p:nvSpPr>
            <p:cNvPr id="138" name="Rectangle 135"/>
            <p:cNvSpPr>
              <a:spLocks noChangeArrowheads="1"/>
            </p:cNvSpPr>
            <p:nvPr/>
          </p:nvSpPr>
          <p:spPr bwMode="auto">
            <a:xfrm>
              <a:off x="1957" y="3722"/>
              <a:ext cx="394"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Cartooning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9" name="Rectangle 136"/>
            <p:cNvSpPr>
              <a:spLocks noChangeArrowheads="1"/>
            </p:cNvSpPr>
            <p:nvPr/>
          </p:nvSpPr>
          <p:spPr bwMode="auto">
            <a:xfrm>
              <a:off x="2521" y="3722"/>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 name="Rectangle 137"/>
            <p:cNvSpPr>
              <a:spLocks noChangeArrowheads="1"/>
            </p:cNvSpPr>
            <p:nvPr/>
          </p:nvSpPr>
          <p:spPr bwMode="auto">
            <a:xfrm>
              <a:off x="1957" y="3849"/>
              <a:ext cx="201"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 name="Rectangle 138"/>
            <p:cNvSpPr>
              <a:spLocks noChangeArrowheads="1"/>
            </p:cNvSpPr>
            <p:nvPr/>
          </p:nvSpPr>
          <p:spPr bwMode="auto">
            <a:xfrm>
              <a:off x="2521" y="3849"/>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2" name="Rectangle 139"/>
            <p:cNvSpPr>
              <a:spLocks noChangeArrowheads="1"/>
            </p:cNvSpPr>
            <p:nvPr/>
          </p:nvSpPr>
          <p:spPr bwMode="auto">
            <a:xfrm>
              <a:off x="1800" y="3975"/>
              <a:ext cx="445"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Communication</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3" name="Rectangle 140"/>
            <p:cNvSpPr>
              <a:spLocks noChangeArrowheads="1"/>
            </p:cNvSpPr>
            <p:nvPr/>
          </p:nvSpPr>
          <p:spPr bwMode="auto">
            <a:xfrm>
              <a:off x="2626" y="3975"/>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4" name="Rectangle 141"/>
            <p:cNvSpPr>
              <a:spLocks noChangeArrowheads="1"/>
            </p:cNvSpPr>
            <p:nvPr/>
          </p:nvSpPr>
          <p:spPr bwMode="auto">
            <a:xfrm>
              <a:off x="1800" y="4103"/>
              <a:ext cx="252"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Methods</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5" name="Rectangle 142"/>
            <p:cNvSpPr>
              <a:spLocks noChangeArrowheads="1"/>
            </p:cNvSpPr>
            <p:nvPr/>
          </p:nvSpPr>
          <p:spPr bwMode="auto">
            <a:xfrm>
              <a:off x="2626" y="4103"/>
              <a:ext cx="32" cy="1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effectLst/>
                  <a:latin typeface="Calibri" pitchFamily="34" charset="0"/>
                  <a:cs typeface="Arial" pitchFamily="34" charset="0"/>
                </a:rPr>
                <a:t>2</a:t>
              </a:r>
              <a:endParaRPr kumimoji="0" lang="en-US" sz="1800" b="0" i="0" u="none" strike="noStrike" cap="none" normalizeH="0" baseline="0" dirty="0" smtClean="0">
                <a:ln>
                  <a:noFill/>
                </a:ln>
                <a:effectLst/>
                <a:latin typeface="Arial" pitchFamily="34" charset="0"/>
                <a:cs typeface="Arial" pitchFamily="34" charset="0"/>
              </a:endParaRPr>
            </a:p>
          </p:txBody>
        </p:sp>
        <p:sp>
          <p:nvSpPr>
            <p:cNvPr id="146" name="Rectangle 143"/>
            <p:cNvSpPr>
              <a:spLocks noChangeArrowheads="1"/>
            </p:cNvSpPr>
            <p:nvPr/>
          </p:nvSpPr>
          <p:spPr bwMode="auto">
            <a:xfrm>
              <a:off x="1800" y="4229"/>
              <a:ext cx="203"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Review</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7" name="Rectangle 144"/>
            <p:cNvSpPr>
              <a:spLocks noChangeArrowheads="1"/>
            </p:cNvSpPr>
            <p:nvPr/>
          </p:nvSpPr>
          <p:spPr bwMode="auto">
            <a:xfrm>
              <a:off x="2626" y="4229"/>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3</a:t>
              </a:r>
              <a:endParaRPr kumimoji="0" lang="en-US" sz="1400" b="0" i="0" u="none" strike="noStrike" cap="none" normalizeH="0" baseline="0" dirty="0" smtClean="0">
                <a:ln>
                  <a:noFill/>
                </a:ln>
                <a:effectLst/>
                <a:latin typeface="Arial" pitchFamily="34" charset="0"/>
                <a:cs typeface="Arial" pitchFamily="34" charset="0"/>
              </a:endParaRPr>
            </a:p>
          </p:txBody>
        </p:sp>
      </p:grpSp>
      <p:sp>
        <p:nvSpPr>
          <p:cNvPr id="148" name="TextBox 147"/>
          <p:cNvSpPr txBox="1"/>
          <p:nvPr/>
        </p:nvSpPr>
        <p:spPr>
          <a:xfrm>
            <a:off x="7622600" y="5867400"/>
            <a:ext cx="683200" cy="369332"/>
          </a:xfrm>
          <a:prstGeom prst="rect">
            <a:avLst/>
          </a:prstGeom>
          <a:noFill/>
        </p:spPr>
        <p:txBody>
          <a:bodyPr wrap="none" rtlCol="0">
            <a:spAutoFit/>
          </a:bodyPr>
          <a:lstStyle/>
          <a:p>
            <a:r>
              <a:rPr lang="en-US" dirty="0" smtClean="0"/>
              <a:t>N=68</a:t>
            </a:r>
            <a:endParaRPr lang="en-US" dirty="0"/>
          </a:p>
        </p:txBody>
      </p:sp>
      <p:sp>
        <p:nvSpPr>
          <p:cNvPr id="149" name="Rectangle 148"/>
          <p:cNvSpPr/>
          <p:nvPr/>
        </p:nvSpPr>
        <p:spPr>
          <a:xfrm>
            <a:off x="457200" y="1752600"/>
            <a:ext cx="2514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457199"/>
          </a:xfrm>
        </p:spPr>
        <p:txBody>
          <a:bodyPr>
            <a:noAutofit/>
          </a:bodyPr>
          <a:lstStyle/>
          <a:p>
            <a:pPr algn="ctr"/>
            <a:r>
              <a:rPr lang="en-US" sz="2400" dirty="0" smtClean="0"/>
              <a:t>Pub-Med Search (1965-2016</a:t>
            </a:r>
            <a:r>
              <a:rPr lang="en-US" sz="3200" dirty="0" smtClean="0"/>
              <a:t>)</a:t>
            </a:r>
            <a:endParaRPr lang="en-US" sz="3200" dirty="0"/>
          </a:p>
        </p:txBody>
      </p:sp>
      <p:sp>
        <p:nvSpPr>
          <p:cNvPr id="6" name="TextBox 5"/>
          <p:cNvSpPr txBox="1"/>
          <p:nvPr/>
        </p:nvSpPr>
        <p:spPr>
          <a:xfrm>
            <a:off x="685800" y="685801"/>
            <a:ext cx="7772400" cy="738664"/>
          </a:xfrm>
          <a:prstGeom prst="rect">
            <a:avLst/>
          </a:prstGeom>
          <a:noFill/>
          <a:ln w="19050">
            <a:solidFill>
              <a:srgbClr val="FF0000"/>
            </a:solidFill>
          </a:ln>
        </p:spPr>
        <p:txBody>
          <a:bodyPr wrap="square" rtlCol="0">
            <a:spAutoFit/>
          </a:bodyPr>
          <a:lstStyle/>
          <a:p>
            <a:pPr algn="ctr"/>
            <a:r>
              <a:rPr lang="en-US" b="1" dirty="0" smtClean="0">
                <a:cs typeface="Times New Roman" pitchFamily="18" charset="0"/>
              </a:rPr>
              <a:t>Art + Medical Education + (Visual or Museum)</a:t>
            </a:r>
          </a:p>
          <a:p>
            <a:pPr algn="ctr"/>
            <a:r>
              <a:rPr lang="en-US" sz="1800" dirty="0" smtClean="0">
                <a:latin typeface="Times New Roman" pitchFamily="18" charset="0"/>
                <a:cs typeface="Times New Roman" pitchFamily="18" charset="0"/>
              </a:rPr>
              <a:t>N = 158          68   </a:t>
            </a:r>
            <a:r>
              <a:rPr lang="en-US" sz="1800" dirty="0" smtClean="0"/>
              <a:t>(Excluded: Medical Illustration, Art Therapy, Art History)</a:t>
            </a:r>
          </a:p>
        </p:txBody>
      </p:sp>
      <p:sp>
        <p:nvSpPr>
          <p:cNvPr id="12" name="Right Arrow 11"/>
          <p:cNvSpPr/>
          <p:nvPr/>
        </p:nvSpPr>
        <p:spPr>
          <a:xfrm>
            <a:off x="1752600" y="11430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p:nvPr/>
        </p:nvGraphicFramePr>
        <p:xfrm>
          <a:off x="3505200" y="1600200"/>
          <a:ext cx="5410200" cy="5105400"/>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5"/>
          <p:cNvGrpSpPr>
            <a:grpSpLocks/>
          </p:cNvGrpSpPr>
          <p:nvPr/>
        </p:nvGrpSpPr>
        <p:grpSpPr bwMode="auto">
          <a:xfrm>
            <a:off x="-1600200" y="1676400"/>
            <a:ext cx="7620000" cy="5181600"/>
            <a:chOff x="1008" y="1104"/>
            <a:chExt cx="2874" cy="3504"/>
          </a:xfrm>
        </p:grpSpPr>
        <p:sp>
          <p:nvSpPr>
            <p:cNvPr id="9" name="AutoShape 4"/>
            <p:cNvSpPr>
              <a:spLocks noChangeAspect="1" noChangeArrowheads="1" noTextEdit="1"/>
            </p:cNvSpPr>
            <p:nvPr/>
          </p:nvSpPr>
          <p:spPr bwMode="auto">
            <a:xfrm>
              <a:off x="1008" y="1104"/>
              <a:ext cx="2874" cy="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p:nvSpPr>
          <p:spPr bwMode="auto">
            <a:xfrm>
              <a:off x="1798" y="1259"/>
              <a:ext cx="698"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p:nvSpPr>
          <p:spPr bwMode="auto">
            <a:xfrm>
              <a:off x="2496" y="125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9"/>
            <p:cNvSpPr>
              <a:spLocks noChangeArrowheads="1"/>
            </p:cNvSpPr>
            <p:nvPr/>
          </p:nvSpPr>
          <p:spPr bwMode="auto">
            <a:xfrm>
              <a:off x="2577" y="125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0"/>
            <p:cNvSpPr>
              <a:spLocks noChangeArrowheads="1"/>
            </p:cNvSpPr>
            <p:nvPr/>
          </p:nvSpPr>
          <p:spPr bwMode="auto">
            <a:xfrm>
              <a:off x="1798" y="1386"/>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1"/>
            <p:cNvSpPr>
              <a:spLocks noChangeArrowheads="1"/>
            </p:cNvSpPr>
            <p:nvPr/>
          </p:nvSpPr>
          <p:spPr bwMode="auto">
            <a:xfrm>
              <a:off x="1955" y="1386"/>
              <a:ext cx="54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2"/>
            <p:cNvSpPr>
              <a:spLocks noChangeArrowheads="1"/>
            </p:cNvSpPr>
            <p:nvPr/>
          </p:nvSpPr>
          <p:spPr bwMode="auto">
            <a:xfrm>
              <a:off x="2496" y="1386"/>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3"/>
            <p:cNvSpPr>
              <a:spLocks noChangeArrowheads="1"/>
            </p:cNvSpPr>
            <p:nvPr/>
          </p:nvSpPr>
          <p:spPr bwMode="auto">
            <a:xfrm>
              <a:off x="2577" y="1386"/>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4"/>
            <p:cNvSpPr>
              <a:spLocks noChangeArrowheads="1"/>
            </p:cNvSpPr>
            <p:nvPr/>
          </p:nvSpPr>
          <p:spPr bwMode="auto">
            <a:xfrm>
              <a:off x="1798" y="1575"/>
              <a:ext cx="157"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5"/>
            <p:cNvSpPr>
              <a:spLocks noChangeArrowheads="1"/>
            </p:cNvSpPr>
            <p:nvPr/>
          </p:nvSpPr>
          <p:spPr bwMode="auto">
            <a:xfrm>
              <a:off x="1955" y="1575"/>
              <a:ext cx="54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6"/>
            <p:cNvSpPr>
              <a:spLocks noChangeArrowheads="1"/>
            </p:cNvSpPr>
            <p:nvPr/>
          </p:nvSpPr>
          <p:spPr bwMode="auto">
            <a:xfrm>
              <a:off x="2496" y="1575"/>
              <a:ext cx="8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7"/>
            <p:cNvSpPr>
              <a:spLocks noChangeArrowheads="1"/>
            </p:cNvSpPr>
            <p:nvPr/>
          </p:nvSpPr>
          <p:spPr bwMode="auto">
            <a:xfrm>
              <a:off x="2577" y="1575"/>
              <a:ext cx="130"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8"/>
            <p:cNvSpPr>
              <a:spLocks noChangeArrowheads="1"/>
            </p:cNvSpPr>
            <p:nvPr/>
          </p:nvSpPr>
          <p:spPr bwMode="auto">
            <a:xfrm>
              <a:off x="1798" y="1765"/>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9"/>
            <p:cNvSpPr>
              <a:spLocks noChangeArrowheads="1"/>
            </p:cNvSpPr>
            <p:nvPr/>
          </p:nvSpPr>
          <p:spPr bwMode="auto">
            <a:xfrm>
              <a:off x="1955" y="1765"/>
              <a:ext cx="54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0"/>
            <p:cNvSpPr>
              <a:spLocks noChangeArrowheads="1"/>
            </p:cNvSpPr>
            <p:nvPr/>
          </p:nvSpPr>
          <p:spPr bwMode="auto">
            <a:xfrm>
              <a:off x="2496" y="1765"/>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1"/>
            <p:cNvSpPr>
              <a:spLocks noChangeArrowheads="1"/>
            </p:cNvSpPr>
            <p:nvPr/>
          </p:nvSpPr>
          <p:spPr bwMode="auto">
            <a:xfrm>
              <a:off x="2577" y="1765"/>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2"/>
            <p:cNvSpPr>
              <a:spLocks noChangeArrowheads="1"/>
            </p:cNvSpPr>
            <p:nvPr/>
          </p:nvSpPr>
          <p:spPr bwMode="auto">
            <a:xfrm>
              <a:off x="1798" y="1954"/>
              <a:ext cx="157"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23"/>
            <p:cNvSpPr>
              <a:spLocks noChangeArrowheads="1"/>
            </p:cNvSpPr>
            <p:nvPr/>
          </p:nvSpPr>
          <p:spPr bwMode="auto">
            <a:xfrm>
              <a:off x="1955" y="1954"/>
              <a:ext cx="259"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4"/>
            <p:cNvSpPr>
              <a:spLocks noChangeArrowheads="1"/>
            </p:cNvSpPr>
            <p:nvPr/>
          </p:nvSpPr>
          <p:spPr bwMode="auto">
            <a:xfrm>
              <a:off x="2214" y="1954"/>
              <a:ext cx="282"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5"/>
            <p:cNvSpPr>
              <a:spLocks noChangeArrowheads="1"/>
            </p:cNvSpPr>
            <p:nvPr/>
          </p:nvSpPr>
          <p:spPr bwMode="auto">
            <a:xfrm>
              <a:off x="2496" y="1954"/>
              <a:ext cx="81"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26"/>
            <p:cNvSpPr>
              <a:spLocks noChangeArrowheads="1"/>
            </p:cNvSpPr>
            <p:nvPr/>
          </p:nvSpPr>
          <p:spPr bwMode="auto">
            <a:xfrm>
              <a:off x="2577" y="1954"/>
              <a:ext cx="130" cy="189"/>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27"/>
            <p:cNvSpPr>
              <a:spLocks noChangeArrowheads="1"/>
            </p:cNvSpPr>
            <p:nvPr/>
          </p:nvSpPr>
          <p:spPr bwMode="auto">
            <a:xfrm>
              <a:off x="1798" y="2143"/>
              <a:ext cx="157"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8"/>
            <p:cNvSpPr>
              <a:spLocks noChangeArrowheads="1"/>
            </p:cNvSpPr>
            <p:nvPr/>
          </p:nvSpPr>
          <p:spPr bwMode="auto">
            <a:xfrm>
              <a:off x="1955" y="2143"/>
              <a:ext cx="259"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9"/>
            <p:cNvSpPr>
              <a:spLocks noChangeArrowheads="1"/>
            </p:cNvSpPr>
            <p:nvPr/>
          </p:nvSpPr>
          <p:spPr bwMode="auto">
            <a:xfrm>
              <a:off x="2214" y="2143"/>
              <a:ext cx="282"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30"/>
            <p:cNvSpPr>
              <a:spLocks noChangeArrowheads="1"/>
            </p:cNvSpPr>
            <p:nvPr/>
          </p:nvSpPr>
          <p:spPr bwMode="auto">
            <a:xfrm>
              <a:off x="2496" y="2143"/>
              <a:ext cx="81"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31"/>
            <p:cNvSpPr>
              <a:spLocks noChangeArrowheads="1"/>
            </p:cNvSpPr>
            <p:nvPr/>
          </p:nvSpPr>
          <p:spPr bwMode="auto">
            <a:xfrm>
              <a:off x="2577" y="2143"/>
              <a:ext cx="130" cy="190"/>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2"/>
            <p:cNvSpPr>
              <a:spLocks noChangeArrowheads="1"/>
            </p:cNvSpPr>
            <p:nvPr/>
          </p:nvSpPr>
          <p:spPr bwMode="auto">
            <a:xfrm>
              <a:off x="1798" y="2333"/>
              <a:ext cx="698"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3"/>
            <p:cNvSpPr>
              <a:spLocks noChangeArrowheads="1"/>
            </p:cNvSpPr>
            <p:nvPr/>
          </p:nvSpPr>
          <p:spPr bwMode="auto">
            <a:xfrm>
              <a:off x="2496" y="2333"/>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4"/>
            <p:cNvSpPr>
              <a:spLocks noChangeArrowheads="1"/>
            </p:cNvSpPr>
            <p:nvPr/>
          </p:nvSpPr>
          <p:spPr bwMode="auto">
            <a:xfrm>
              <a:off x="2577" y="2333"/>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5"/>
            <p:cNvSpPr>
              <a:spLocks noChangeArrowheads="1"/>
            </p:cNvSpPr>
            <p:nvPr/>
          </p:nvSpPr>
          <p:spPr bwMode="auto">
            <a:xfrm>
              <a:off x="1798" y="2459"/>
              <a:ext cx="157"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6"/>
            <p:cNvSpPr>
              <a:spLocks noChangeArrowheads="1"/>
            </p:cNvSpPr>
            <p:nvPr/>
          </p:nvSpPr>
          <p:spPr bwMode="auto">
            <a:xfrm>
              <a:off x="1955" y="2459"/>
              <a:ext cx="541"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37"/>
            <p:cNvSpPr>
              <a:spLocks noChangeArrowheads="1"/>
            </p:cNvSpPr>
            <p:nvPr/>
          </p:nvSpPr>
          <p:spPr bwMode="auto">
            <a:xfrm>
              <a:off x="2496" y="2459"/>
              <a:ext cx="81"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8"/>
            <p:cNvSpPr>
              <a:spLocks noChangeArrowheads="1"/>
            </p:cNvSpPr>
            <p:nvPr/>
          </p:nvSpPr>
          <p:spPr bwMode="auto">
            <a:xfrm>
              <a:off x="2577" y="2459"/>
              <a:ext cx="130" cy="252"/>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9"/>
            <p:cNvSpPr>
              <a:spLocks noChangeArrowheads="1"/>
            </p:cNvSpPr>
            <p:nvPr/>
          </p:nvSpPr>
          <p:spPr bwMode="auto">
            <a:xfrm>
              <a:off x="1798" y="2711"/>
              <a:ext cx="157"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0"/>
            <p:cNvSpPr>
              <a:spLocks noChangeArrowheads="1"/>
            </p:cNvSpPr>
            <p:nvPr/>
          </p:nvSpPr>
          <p:spPr bwMode="auto">
            <a:xfrm>
              <a:off x="1955" y="2711"/>
              <a:ext cx="54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41"/>
            <p:cNvSpPr>
              <a:spLocks noChangeArrowheads="1"/>
            </p:cNvSpPr>
            <p:nvPr/>
          </p:nvSpPr>
          <p:spPr bwMode="auto">
            <a:xfrm>
              <a:off x="2496" y="2711"/>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2"/>
            <p:cNvSpPr>
              <a:spLocks noChangeArrowheads="1"/>
            </p:cNvSpPr>
            <p:nvPr/>
          </p:nvSpPr>
          <p:spPr bwMode="auto">
            <a:xfrm>
              <a:off x="2577" y="2711"/>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43"/>
            <p:cNvSpPr>
              <a:spLocks noChangeArrowheads="1"/>
            </p:cNvSpPr>
            <p:nvPr/>
          </p:nvSpPr>
          <p:spPr bwMode="auto">
            <a:xfrm>
              <a:off x="1798" y="2837"/>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4"/>
            <p:cNvSpPr>
              <a:spLocks noChangeArrowheads="1"/>
            </p:cNvSpPr>
            <p:nvPr/>
          </p:nvSpPr>
          <p:spPr bwMode="auto">
            <a:xfrm>
              <a:off x="1955" y="2837"/>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45"/>
            <p:cNvSpPr>
              <a:spLocks noChangeArrowheads="1"/>
            </p:cNvSpPr>
            <p:nvPr/>
          </p:nvSpPr>
          <p:spPr bwMode="auto">
            <a:xfrm>
              <a:off x="2496" y="2837"/>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6"/>
            <p:cNvSpPr>
              <a:spLocks noChangeArrowheads="1"/>
            </p:cNvSpPr>
            <p:nvPr/>
          </p:nvSpPr>
          <p:spPr bwMode="auto">
            <a:xfrm>
              <a:off x="2577" y="2837"/>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47"/>
            <p:cNvSpPr>
              <a:spLocks noChangeArrowheads="1"/>
            </p:cNvSpPr>
            <p:nvPr/>
          </p:nvSpPr>
          <p:spPr bwMode="auto">
            <a:xfrm>
              <a:off x="1798" y="2964"/>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48"/>
            <p:cNvSpPr>
              <a:spLocks noChangeArrowheads="1"/>
            </p:cNvSpPr>
            <p:nvPr/>
          </p:nvSpPr>
          <p:spPr bwMode="auto">
            <a:xfrm>
              <a:off x="1955" y="2964"/>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49"/>
            <p:cNvSpPr>
              <a:spLocks noChangeArrowheads="1"/>
            </p:cNvSpPr>
            <p:nvPr/>
          </p:nvSpPr>
          <p:spPr bwMode="auto">
            <a:xfrm>
              <a:off x="2496" y="2964"/>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50"/>
            <p:cNvSpPr>
              <a:spLocks noChangeArrowheads="1"/>
            </p:cNvSpPr>
            <p:nvPr/>
          </p:nvSpPr>
          <p:spPr bwMode="auto">
            <a:xfrm>
              <a:off x="2577" y="2964"/>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51"/>
            <p:cNvSpPr>
              <a:spLocks noChangeArrowheads="1"/>
            </p:cNvSpPr>
            <p:nvPr/>
          </p:nvSpPr>
          <p:spPr bwMode="auto">
            <a:xfrm>
              <a:off x="1798" y="3091"/>
              <a:ext cx="157"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2"/>
            <p:cNvSpPr>
              <a:spLocks noChangeArrowheads="1"/>
            </p:cNvSpPr>
            <p:nvPr/>
          </p:nvSpPr>
          <p:spPr bwMode="auto">
            <a:xfrm>
              <a:off x="1955" y="3091"/>
              <a:ext cx="541"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53"/>
            <p:cNvSpPr>
              <a:spLocks noChangeArrowheads="1"/>
            </p:cNvSpPr>
            <p:nvPr/>
          </p:nvSpPr>
          <p:spPr bwMode="auto">
            <a:xfrm>
              <a:off x="2496" y="3091"/>
              <a:ext cx="81"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4"/>
            <p:cNvSpPr>
              <a:spLocks noChangeArrowheads="1"/>
            </p:cNvSpPr>
            <p:nvPr/>
          </p:nvSpPr>
          <p:spPr bwMode="auto">
            <a:xfrm>
              <a:off x="2577" y="3091"/>
              <a:ext cx="130" cy="251"/>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55"/>
            <p:cNvSpPr>
              <a:spLocks noChangeArrowheads="1"/>
            </p:cNvSpPr>
            <p:nvPr/>
          </p:nvSpPr>
          <p:spPr bwMode="auto">
            <a:xfrm>
              <a:off x="1798" y="3342"/>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56"/>
            <p:cNvSpPr>
              <a:spLocks noChangeArrowheads="1"/>
            </p:cNvSpPr>
            <p:nvPr/>
          </p:nvSpPr>
          <p:spPr bwMode="auto">
            <a:xfrm>
              <a:off x="1955" y="3342"/>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57"/>
            <p:cNvSpPr>
              <a:spLocks noChangeArrowheads="1"/>
            </p:cNvSpPr>
            <p:nvPr/>
          </p:nvSpPr>
          <p:spPr bwMode="auto">
            <a:xfrm>
              <a:off x="2496" y="3342"/>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8"/>
            <p:cNvSpPr>
              <a:spLocks noChangeArrowheads="1"/>
            </p:cNvSpPr>
            <p:nvPr/>
          </p:nvSpPr>
          <p:spPr bwMode="auto">
            <a:xfrm>
              <a:off x="2577" y="3342"/>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59"/>
            <p:cNvSpPr>
              <a:spLocks noChangeArrowheads="1"/>
            </p:cNvSpPr>
            <p:nvPr/>
          </p:nvSpPr>
          <p:spPr bwMode="auto">
            <a:xfrm>
              <a:off x="1798" y="3469"/>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60"/>
            <p:cNvSpPr>
              <a:spLocks noChangeArrowheads="1"/>
            </p:cNvSpPr>
            <p:nvPr/>
          </p:nvSpPr>
          <p:spPr bwMode="auto">
            <a:xfrm>
              <a:off x="1955" y="3469"/>
              <a:ext cx="259"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61"/>
            <p:cNvSpPr>
              <a:spLocks noChangeArrowheads="1"/>
            </p:cNvSpPr>
            <p:nvPr/>
          </p:nvSpPr>
          <p:spPr bwMode="auto">
            <a:xfrm>
              <a:off x="2214" y="346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62"/>
            <p:cNvSpPr>
              <a:spLocks noChangeArrowheads="1"/>
            </p:cNvSpPr>
            <p:nvPr/>
          </p:nvSpPr>
          <p:spPr bwMode="auto">
            <a:xfrm>
              <a:off x="2496" y="346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63"/>
            <p:cNvSpPr>
              <a:spLocks noChangeArrowheads="1"/>
            </p:cNvSpPr>
            <p:nvPr/>
          </p:nvSpPr>
          <p:spPr bwMode="auto">
            <a:xfrm>
              <a:off x="2577" y="346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64"/>
            <p:cNvSpPr>
              <a:spLocks noChangeArrowheads="1"/>
            </p:cNvSpPr>
            <p:nvPr/>
          </p:nvSpPr>
          <p:spPr bwMode="auto">
            <a:xfrm>
              <a:off x="1798" y="3596"/>
              <a:ext cx="416"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65"/>
            <p:cNvSpPr>
              <a:spLocks noChangeArrowheads="1"/>
            </p:cNvSpPr>
            <p:nvPr/>
          </p:nvSpPr>
          <p:spPr bwMode="auto">
            <a:xfrm>
              <a:off x="2214" y="3596"/>
              <a:ext cx="282"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66"/>
            <p:cNvSpPr>
              <a:spLocks noChangeArrowheads="1"/>
            </p:cNvSpPr>
            <p:nvPr/>
          </p:nvSpPr>
          <p:spPr bwMode="auto">
            <a:xfrm>
              <a:off x="2496" y="3596"/>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67"/>
            <p:cNvSpPr>
              <a:spLocks noChangeArrowheads="1"/>
            </p:cNvSpPr>
            <p:nvPr/>
          </p:nvSpPr>
          <p:spPr bwMode="auto">
            <a:xfrm>
              <a:off x="2577" y="3596"/>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68"/>
            <p:cNvSpPr>
              <a:spLocks noChangeArrowheads="1"/>
            </p:cNvSpPr>
            <p:nvPr/>
          </p:nvSpPr>
          <p:spPr bwMode="auto">
            <a:xfrm>
              <a:off x="1798" y="3722"/>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69"/>
            <p:cNvSpPr>
              <a:spLocks noChangeArrowheads="1"/>
            </p:cNvSpPr>
            <p:nvPr/>
          </p:nvSpPr>
          <p:spPr bwMode="auto">
            <a:xfrm>
              <a:off x="1955" y="3722"/>
              <a:ext cx="54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70"/>
            <p:cNvSpPr>
              <a:spLocks noChangeArrowheads="1"/>
            </p:cNvSpPr>
            <p:nvPr/>
          </p:nvSpPr>
          <p:spPr bwMode="auto">
            <a:xfrm>
              <a:off x="2496" y="3722"/>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71"/>
            <p:cNvSpPr>
              <a:spLocks noChangeArrowheads="1"/>
            </p:cNvSpPr>
            <p:nvPr/>
          </p:nvSpPr>
          <p:spPr bwMode="auto">
            <a:xfrm>
              <a:off x="2577" y="3722"/>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72"/>
            <p:cNvSpPr>
              <a:spLocks noChangeArrowheads="1"/>
            </p:cNvSpPr>
            <p:nvPr/>
          </p:nvSpPr>
          <p:spPr bwMode="auto">
            <a:xfrm>
              <a:off x="1798" y="3849"/>
              <a:ext cx="157"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73"/>
            <p:cNvSpPr>
              <a:spLocks noChangeArrowheads="1"/>
            </p:cNvSpPr>
            <p:nvPr/>
          </p:nvSpPr>
          <p:spPr bwMode="auto">
            <a:xfrm>
              <a:off x="1955" y="3849"/>
              <a:ext cx="259"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74"/>
            <p:cNvSpPr>
              <a:spLocks noChangeArrowheads="1"/>
            </p:cNvSpPr>
            <p:nvPr/>
          </p:nvSpPr>
          <p:spPr bwMode="auto">
            <a:xfrm>
              <a:off x="2214" y="384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75"/>
            <p:cNvSpPr>
              <a:spLocks noChangeArrowheads="1"/>
            </p:cNvSpPr>
            <p:nvPr/>
          </p:nvSpPr>
          <p:spPr bwMode="auto">
            <a:xfrm>
              <a:off x="2496" y="384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76"/>
            <p:cNvSpPr>
              <a:spLocks noChangeArrowheads="1"/>
            </p:cNvSpPr>
            <p:nvPr/>
          </p:nvSpPr>
          <p:spPr bwMode="auto">
            <a:xfrm>
              <a:off x="2577" y="384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77"/>
            <p:cNvSpPr>
              <a:spLocks noChangeArrowheads="1"/>
            </p:cNvSpPr>
            <p:nvPr/>
          </p:nvSpPr>
          <p:spPr bwMode="auto">
            <a:xfrm>
              <a:off x="1798" y="3976"/>
              <a:ext cx="698"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78"/>
            <p:cNvSpPr>
              <a:spLocks noChangeArrowheads="1"/>
            </p:cNvSpPr>
            <p:nvPr/>
          </p:nvSpPr>
          <p:spPr bwMode="auto">
            <a:xfrm>
              <a:off x="2496" y="3976"/>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79"/>
            <p:cNvSpPr>
              <a:spLocks noChangeArrowheads="1"/>
            </p:cNvSpPr>
            <p:nvPr/>
          </p:nvSpPr>
          <p:spPr bwMode="auto">
            <a:xfrm>
              <a:off x="2577" y="3976"/>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80"/>
            <p:cNvSpPr>
              <a:spLocks noChangeArrowheads="1"/>
            </p:cNvSpPr>
            <p:nvPr/>
          </p:nvSpPr>
          <p:spPr bwMode="auto">
            <a:xfrm>
              <a:off x="1798" y="4103"/>
              <a:ext cx="416"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81"/>
            <p:cNvSpPr>
              <a:spLocks noChangeArrowheads="1"/>
            </p:cNvSpPr>
            <p:nvPr/>
          </p:nvSpPr>
          <p:spPr bwMode="auto">
            <a:xfrm>
              <a:off x="2214" y="4103"/>
              <a:ext cx="282"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82"/>
            <p:cNvSpPr>
              <a:spLocks noChangeArrowheads="1"/>
            </p:cNvSpPr>
            <p:nvPr/>
          </p:nvSpPr>
          <p:spPr bwMode="auto">
            <a:xfrm>
              <a:off x="2496" y="4103"/>
              <a:ext cx="81"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Rectangle 83"/>
            <p:cNvSpPr>
              <a:spLocks noChangeArrowheads="1"/>
            </p:cNvSpPr>
            <p:nvPr/>
          </p:nvSpPr>
          <p:spPr bwMode="auto">
            <a:xfrm>
              <a:off x="2577" y="4103"/>
              <a:ext cx="130" cy="126"/>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84"/>
            <p:cNvSpPr>
              <a:spLocks noChangeArrowheads="1"/>
            </p:cNvSpPr>
            <p:nvPr/>
          </p:nvSpPr>
          <p:spPr bwMode="auto">
            <a:xfrm>
              <a:off x="1798" y="4229"/>
              <a:ext cx="416"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85"/>
            <p:cNvSpPr>
              <a:spLocks noChangeArrowheads="1"/>
            </p:cNvSpPr>
            <p:nvPr/>
          </p:nvSpPr>
          <p:spPr bwMode="auto">
            <a:xfrm>
              <a:off x="2214" y="4229"/>
              <a:ext cx="282"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86"/>
            <p:cNvSpPr>
              <a:spLocks noChangeArrowheads="1"/>
            </p:cNvSpPr>
            <p:nvPr/>
          </p:nvSpPr>
          <p:spPr bwMode="auto">
            <a:xfrm>
              <a:off x="2496" y="4229"/>
              <a:ext cx="81"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87"/>
            <p:cNvSpPr>
              <a:spLocks noChangeArrowheads="1"/>
            </p:cNvSpPr>
            <p:nvPr/>
          </p:nvSpPr>
          <p:spPr bwMode="auto">
            <a:xfrm>
              <a:off x="2577" y="4229"/>
              <a:ext cx="130" cy="127"/>
            </a:xfrm>
            <a:prstGeom prst="rect">
              <a:avLst/>
            </a:prstGeom>
            <a:solidFill>
              <a:srgbClr val="D8D8D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88"/>
            <p:cNvSpPr>
              <a:spLocks noChangeArrowheads="1"/>
            </p:cNvSpPr>
            <p:nvPr/>
          </p:nvSpPr>
          <p:spPr bwMode="auto">
            <a:xfrm>
              <a:off x="2495"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89"/>
            <p:cNvSpPr>
              <a:spLocks noChangeAspect="1" noChangeArrowheads="1"/>
            </p:cNvSpPr>
            <p:nvPr/>
          </p:nvSpPr>
          <p:spPr bwMode="auto">
            <a:xfrm>
              <a:off x="2576"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90"/>
            <p:cNvSpPr>
              <a:spLocks noChangeArrowheads="1"/>
            </p:cNvSpPr>
            <p:nvPr/>
          </p:nvSpPr>
          <p:spPr bwMode="auto">
            <a:xfrm>
              <a:off x="1797" y="2331"/>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1"/>
            <p:cNvSpPr>
              <a:spLocks noChangeArrowheads="1"/>
            </p:cNvSpPr>
            <p:nvPr/>
          </p:nvSpPr>
          <p:spPr bwMode="auto">
            <a:xfrm>
              <a:off x="1797" y="3594"/>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92"/>
            <p:cNvSpPr>
              <a:spLocks noChangeArrowheads="1"/>
            </p:cNvSpPr>
            <p:nvPr/>
          </p:nvSpPr>
          <p:spPr bwMode="auto">
            <a:xfrm>
              <a:off x="1797" y="3974"/>
              <a:ext cx="911" cy="4"/>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93"/>
            <p:cNvSpPr>
              <a:spLocks noChangeArrowheads="1"/>
            </p:cNvSpPr>
            <p:nvPr/>
          </p:nvSpPr>
          <p:spPr bwMode="auto">
            <a:xfrm>
              <a:off x="1797" y="4101"/>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94"/>
            <p:cNvSpPr>
              <a:spLocks noChangeArrowheads="1"/>
            </p:cNvSpPr>
            <p:nvPr/>
          </p:nvSpPr>
          <p:spPr bwMode="auto">
            <a:xfrm>
              <a:off x="1797" y="4228"/>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95"/>
            <p:cNvSpPr>
              <a:spLocks noChangeArrowheads="1"/>
            </p:cNvSpPr>
            <p:nvPr/>
          </p:nvSpPr>
          <p:spPr bwMode="auto">
            <a:xfrm>
              <a:off x="1797" y="1257"/>
              <a:ext cx="2" cy="3101"/>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97"/>
            <p:cNvSpPr>
              <a:spLocks noChangeArrowheads="1"/>
            </p:cNvSpPr>
            <p:nvPr/>
          </p:nvSpPr>
          <p:spPr bwMode="auto">
            <a:xfrm>
              <a:off x="1797" y="1257"/>
              <a:ext cx="911" cy="4"/>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98"/>
            <p:cNvSpPr>
              <a:spLocks noChangeArrowheads="1"/>
            </p:cNvSpPr>
            <p:nvPr/>
          </p:nvSpPr>
          <p:spPr bwMode="auto">
            <a:xfrm>
              <a:off x="1797" y="4355"/>
              <a:ext cx="911" cy="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99"/>
            <p:cNvSpPr>
              <a:spLocks noChangeArrowheads="1"/>
            </p:cNvSpPr>
            <p:nvPr/>
          </p:nvSpPr>
          <p:spPr bwMode="auto">
            <a:xfrm>
              <a:off x="1800" y="1258"/>
              <a:ext cx="357"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Clinical Care</a:t>
              </a:r>
              <a:r>
                <a:rPr kumimoji="0" lang="en-US" sz="1300" b="1" i="0" u="none" strike="noStrike" cap="none" normalizeH="0" baseline="0" dirty="0" smtClean="0">
                  <a:ln>
                    <a:noFill/>
                  </a:ln>
                  <a:solidFill>
                    <a:srgbClr val="FF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100"/>
            <p:cNvSpPr>
              <a:spLocks noChangeArrowheads="1"/>
            </p:cNvSpPr>
            <p:nvPr/>
          </p:nvSpPr>
          <p:spPr bwMode="auto">
            <a:xfrm>
              <a:off x="2610" y="1258"/>
              <a:ext cx="69"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28</a:t>
              </a:r>
              <a:endParaRPr kumimoji="0" lang="en-US" sz="1400" b="0" i="0" u="none" strike="noStrike" cap="none" normalizeH="0" baseline="0" dirty="0" smtClean="0">
                <a:ln>
                  <a:noFill/>
                </a:ln>
                <a:effectLst/>
                <a:latin typeface="Arial" pitchFamily="34" charset="0"/>
                <a:cs typeface="Arial" pitchFamily="34" charset="0"/>
              </a:endParaRPr>
            </a:p>
          </p:txBody>
        </p:sp>
        <p:sp>
          <p:nvSpPr>
            <p:cNvPr id="104" name="Rectangle 101"/>
            <p:cNvSpPr>
              <a:spLocks noChangeArrowheads="1"/>
            </p:cNvSpPr>
            <p:nvPr/>
          </p:nvSpPr>
          <p:spPr bwMode="auto">
            <a:xfrm>
              <a:off x="1957" y="1448"/>
              <a:ext cx="444"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Physical Exam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02"/>
            <p:cNvSpPr>
              <a:spLocks noChangeArrowheads="1"/>
            </p:cNvSpPr>
            <p:nvPr/>
          </p:nvSpPr>
          <p:spPr bwMode="auto">
            <a:xfrm>
              <a:off x="2504" y="1448"/>
              <a:ext cx="106"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03"/>
            <p:cNvSpPr>
              <a:spLocks noChangeArrowheads="1"/>
            </p:cNvSpPr>
            <p:nvPr/>
          </p:nvSpPr>
          <p:spPr bwMode="auto">
            <a:xfrm>
              <a:off x="1957" y="1638"/>
              <a:ext cx="13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Clin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104"/>
            <p:cNvSpPr>
              <a:spLocks noChangeArrowheads="1"/>
            </p:cNvSpPr>
            <p:nvPr/>
          </p:nvSpPr>
          <p:spPr bwMode="auto">
            <a:xfrm>
              <a:off x="2067" y="1638"/>
              <a:ext cx="270"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Decision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05"/>
            <p:cNvSpPr>
              <a:spLocks noChangeArrowheads="1"/>
            </p:cNvSpPr>
            <p:nvPr/>
          </p:nvSpPr>
          <p:spPr bwMode="auto">
            <a:xfrm>
              <a:off x="2301" y="1638"/>
              <a:ext cx="147"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rgbClr val="000000"/>
                  </a:solidFill>
                  <a:effectLst/>
                  <a:latin typeface="Calibri" pitchFamily="34" charset="0"/>
                  <a:cs typeface="Arial" pitchFamily="34" charset="0"/>
                </a:rPr>
                <a:t>Mkg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106"/>
            <p:cNvSpPr>
              <a:spLocks noChangeArrowheads="1"/>
            </p:cNvSpPr>
            <p:nvPr/>
          </p:nvSpPr>
          <p:spPr bwMode="auto">
            <a:xfrm>
              <a:off x="2521" y="1638"/>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107"/>
            <p:cNvSpPr>
              <a:spLocks noChangeArrowheads="1"/>
            </p:cNvSpPr>
            <p:nvPr/>
          </p:nvSpPr>
          <p:spPr bwMode="auto">
            <a:xfrm>
              <a:off x="1957" y="1827"/>
              <a:ext cx="305"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Radiology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Rectangle 108"/>
            <p:cNvSpPr>
              <a:spLocks noChangeArrowheads="1"/>
            </p:cNvSpPr>
            <p:nvPr/>
          </p:nvSpPr>
          <p:spPr bwMode="auto">
            <a:xfrm>
              <a:off x="2521" y="1827"/>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109"/>
            <p:cNvSpPr>
              <a:spLocks noChangeArrowheads="1"/>
            </p:cNvSpPr>
            <p:nvPr/>
          </p:nvSpPr>
          <p:spPr bwMode="auto">
            <a:xfrm>
              <a:off x="1957" y="2016"/>
              <a:ext cx="31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Histology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110"/>
            <p:cNvSpPr>
              <a:spLocks noChangeArrowheads="1"/>
            </p:cNvSpPr>
            <p:nvPr/>
          </p:nvSpPr>
          <p:spPr bwMode="auto">
            <a:xfrm>
              <a:off x="2521" y="2016"/>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111"/>
            <p:cNvSpPr>
              <a:spLocks noChangeArrowheads="1"/>
            </p:cNvSpPr>
            <p:nvPr/>
          </p:nvSpPr>
          <p:spPr bwMode="auto">
            <a:xfrm>
              <a:off x="1957" y="2206"/>
              <a:ext cx="27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Anatomy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112"/>
            <p:cNvSpPr>
              <a:spLocks noChangeArrowheads="1"/>
            </p:cNvSpPr>
            <p:nvPr/>
          </p:nvSpPr>
          <p:spPr bwMode="auto">
            <a:xfrm>
              <a:off x="2521" y="2206"/>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113"/>
            <p:cNvSpPr>
              <a:spLocks noChangeArrowheads="1"/>
            </p:cNvSpPr>
            <p:nvPr/>
          </p:nvSpPr>
          <p:spPr bwMode="auto">
            <a:xfrm>
              <a:off x="1800" y="2332"/>
              <a:ext cx="487"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Professionalism</a:t>
              </a:r>
              <a:r>
                <a:rPr kumimoji="0" lang="en-US" sz="1300" b="1" i="0" u="none" strike="noStrike" cap="none" normalizeH="0" baseline="0" dirty="0" smtClean="0">
                  <a:ln>
                    <a:noFill/>
                  </a:ln>
                  <a:solidFill>
                    <a:srgbClr val="FF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 name="Rectangle 114"/>
            <p:cNvSpPr>
              <a:spLocks noChangeArrowheads="1"/>
            </p:cNvSpPr>
            <p:nvPr/>
          </p:nvSpPr>
          <p:spPr bwMode="auto">
            <a:xfrm>
              <a:off x="2610" y="2332"/>
              <a:ext cx="69"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25</a:t>
              </a:r>
              <a:endParaRPr kumimoji="0" lang="en-US" sz="1400" b="0" i="0" u="none" strike="noStrike" cap="none" normalizeH="0" baseline="0" dirty="0" smtClean="0">
                <a:ln>
                  <a:noFill/>
                </a:ln>
                <a:effectLst/>
                <a:latin typeface="Arial" pitchFamily="34" charset="0"/>
                <a:cs typeface="Arial" pitchFamily="34" charset="0"/>
              </a:endParaRPr>
            </a:p>
          </p:txBody>
        </p:sp>
        <p:sp>
          <p:nvSpPr>
            <p:cNvPr id="118" name="Rectangle 115"/>
            <p:cNvSpPr>
              <a:spLocks noChangeArrowheads="1"/>
            </p:cNvSpPr>
            <p:nvPr/>
          </p:nvSpPr>
          <p:spPr bwMode="auto">
            <a:xfrm>
              <a:off x="1957" y="2459"/>
              <a:ext cx="170"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Inter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116"/>
            <p:cNvSpPr>
              <a:spLocks noChangeArrowheads="1"/>
            </p:cNvSpPr>
            <p:nvPr/>
          </p:nvSpPr>
          <p:spPr bwMode="auto">
            <a:xfrm>
              <a:off x="2079" y="2459"/>
              <a:ext cx="57"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117"/>
            <p:cNvSpPr>
              <a:spLocks noChangeArrowheads="1"/>
            </p:cNvSpPr>
            <p:nvPr/>
          </p:nvSpPr>
          <p:spPr bwMode="auto">
            <a:xfrm>
              <a:off x="2099" y="2459"/>
              <a:ext cx="378"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professional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118"/>
            <p:cNvSpPr>
              <a:spLocks noChangeArrowheads="1"/>
            </p:cNvSpPr>
            <p:nvPr/>
          </p:nvSpPr>
          <p:spPr bwMode="auto">
            <a:xfrm>
              <a:off x="1957" y="2583"/>
              <a:ext cx="325"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Teamwork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119"/>
            <p:cNvSpPr>
              <a:spLocks noChangeArrowheads="1"/>
            </p:cNvSpPr>
            <p:nvPr/>
          </p:nvSpPr>
          <p:spPr bwMode="auto">
            <a:xfrm>
              <a:off x="2521" y="2583"/>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120"/>
            <p:cNvSpPr>
              <a:spLocks noChangeArrowheads="1"/>
            </p:cNvSpPr>
            <p:nvPr/>
          </p:nvSpPr>
          <p:spPr bwMode="auto">
            <a:xfrm>
              <a:off x="1957" y="2711"/>
              <a:ext cx="584"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Cultural Awareness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4" name="Rectangle 121"/>
            <p:cNvSpPr>
              <a:spLocks noChangeArrowheads="1"/>
            </p:cNvSpPr>
            <p:nvPr/>
          </p:nvSpPr>
          <p:spPr bwMode="auto">
            <a:xfrm>
              <a:off x="2521" y="2711"/>
              <a:ext cx="6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122"/>
            <p:cNvSpPr>
              <a:spLocks noChangeArrowheads="1"/>
            </p:cNvSpPr>
            <p:nvPr/>
          </p:nvSpPr>
          <p:spPr bwMode="auto">
            <a:xfrm>
              <a:off x="1957" y="2837"/>
              <a:ext cx="567"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Reflective Practice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6" name="Rectangle 123"/>
            <p:cNvSpPr>
              <a:spLocks noChangeArrowheads="1"/>
            </p:cNvSpPr>
            <p:nvPr/>
          </p:nvSpPr>
          <p:spPr bwMode="auto">
            <a:xfrm>
              <a:off x="2521" y="2837"/>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124"/>
            <p:cNvSpPr>
              <a:spLocks noChangeArrowheads="1"/>
            </p:cNvSpPr>
            <p:nvPr/>
          </p:nvSpPr>
          <p:spPr bwMode="auto">
            <a:xfrm>
              <a:off x="1957" y="2964"/>
              <a:ext cx="35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Mindfulness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125"/>
            <p:cNvSpPr>
              <a:spLocks noChangeArrowheads="1"/>
            </p:cNvSpPr>
            <p:nvPr/>
          </p:nvSpPr>
          <p:spPr bwMode="auto">
            <a:xfrm>
              <a:off x="2521" y="2964"/>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126"/>
            <p:cNvSpPr>
              <a:spLocks noChangeArrowheads="1"/>
            </p:cNvSpPr>
            <p:nvPr/>
          </p:nvSpPr>
          <p:spPr bwMode="auto">
            <a:xfrm>
              <a:off x="1957" y="3091"/>
              <a:ext cx="237"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Patient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127"/>
            <p:cNvSpPr>
              <a:spLocks noChangeArrowheads="1"/>
            </p:cNvSpPr>
            <p:nvPr/>
          </p:nvSpPr>
          <p:spPr bwMode="auto">
            <a:xfrm>
              <a:off x="1957" y="3215"/>
              <a:ext cx="466"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Centeredness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128"/>
            <p:cNvSpPr>
              <a:spLocks noChangeArrowheads="1"/>
            </p:cNvSpPr>
            <p:nvPr/>
          </p:nvSpPr>
          <p:spPr bwMode="auto">
            <a:xfrm>
              <a:off x="2521" y="3215"/>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129"/>
            <p:cNvSpPr>
              <a:spLocks noChangeArrowheads="1"/>
            </p:cNvSpPr>
            <p:nvPr/>
          </p:nvSpPr>
          <p:spPr bwMode="auto">
            <a:xfrm>
              <a:off x="1957" y="3342"/>
              <a:ext cx="33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Empathy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130"/>
            <p:cNvSpPr>
              <a:spLocks noChangeArrowheads="1"/>
            </p:cNvSpPr>
            <p:nvPr/>
          </p:nvSpPr>
          <p:spPr bwMode="auto">
            <a:xfrm>
              <a:off x="2521" y="3342"/>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 name="Rectangle 131"/>
            <p:cNvSpPr>
              <a:spLocks noChangeArrowheads="1"/>
            </p:cNvSpPr>
            <p:nvPr/>
          </p:nvSpPr>
          <p:spPr bwMode="auto">
            <a:xfrm>
              <a:off x="1957" y="3468"/>
              <a:ext cx="232"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 name="Rectangle 132"/>
            <p:cNvSpPr>
              <a:spLocks noChangeArrowheads="1"/>
            </p:cNvSpPr>
            <p:nvPr/>
          </p:nvSpPr>
          <p:spPr bwMode="auto">
            <a:xfrm>
              <a:off x="2521" y="3468"/>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6" name="Rectangle 133"/>
            <p:cNvSpPr>
              <a:spLocks noChangeArrowheads="1"/>
            </p:cNvSpPr>
            <p:nvPr/>
          </p:nvSpPr>
          <p:spPr bwMode="auto">
            <a:xfrm>
              <a:off x="1800" y="3596"/>
              <a:ext cx="31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Art</a:t>
              </a:r>
              <a:r>
                <a:rPr kumimoji="0" lang="en-US" sz="1400" b="1" i="0" u="none" strike="noStrike" cap="none" normalizeH="0" baseline="0" dirty="0" smtClean="0">
                  <a:ln>
                    <a:noFill/>
                  </a:ln>
                  <a:solidFill>
                    <a:schemeClr val="bg1"/>
                  </a:solidFill>
                  <a:effectLst/>
                  <a:latin typeface="Calibri" pitchFamily="34" charset="0"/>
                  <a:cs typeface="Arial" pitchFamily="34" charset="0"/>
                </a:rPr>
                <a:t> </a:t>
              </a:r>
              <a:r>
                <a:rPr kumimoji="0" lang="en-US" sz="1400" b="1" i="0" u="none" strike="noStrike" cap="none" normalizeH="0" baseline="0" dirty="0" smtClean="0">
                  <a:ln>
                    <a:noFill/>
                  </a:ln>
                  <a:effectLst/>
                  <a:latin typeface="Calibri" pitchFamily="34" charset="0"/>
                  <a:cs typeface="Arial" pitchFamily="34" charset="0"/>
                </a:rPr>
                <a:t>Making</a:t>
              </a:r>
              <a:endParaRPr kumimoji="0" lang="en-US" sz="1400" b="0" i="0" u="none" strike="noStrike" cap="none" normalizeH="0" baseline="0" dirty="0" smtClean="0">
                <a:ln>
                  <a:noFill/>
                </a:ln>
                <a:effectLst/>
                <a:latin typeface="Arial" pitchFamily="34" charset="0"/>
                <a:cs typeface="Arial" pitchFamily="34" charset="0"/>
              </a:endParaRPr>
            </a:p>
          </p:txBody>
        </p:sp>
        <p:sp>
          <p:nvSpPr>
            <p:cNvPr id="137" name="Rectangle 134"/>
            <p:cNvSpPr>
              <a:spLocks noChangeArrowheads="1"/>
            </p:cNvSpPr>
            <p:nvPr/>
          </p:nvSpPr>
          <p:spPr bwMode="auto">
            <a:xfrm>
              <a:off x="2646" y="3629"/>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8</a:t>
              </a:r>
              <a:endParaRPr kumimoji="0" lang="en-US" sz="1400" b="0" i="0" u="none" strike="noStrike" cap="none" normalizeH="0" baseline="0" dirty="0" smtClean="0">
                <a:ln>
                  <a:noFill/>
                </a:ln>
                <a:effectLst/>
                <a:latin typeface="Arial" pitchFamily="34" charset="0"/>
                <a:cs typeface="Arial" pitchFamily="34" charset="0"/>
              </a:endParaRPr>
            </a:p>
          </p:txBody>
        </p:sp>
        <p:sp>
          <p:nvSpPr>
            <p:cNvPr id="138" name="Rectangle 135"/>
            <p:cNvSpPr>
              <a:spLocks noChangeArrowheads="1"/>
            </p:cNvSpPr>
            <p:nvPr/>
          </p:nvSpPr>
          <p:spPr bwMode="auto">
            <a:xfrm>
              <a:off x="1957" y="3722"/>
              <a:ext cx="394"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cs typeface="Arial" pitchFamily="34" charset="0"/>
                </a:rPr>
                <a:t>Cartooning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9" name="Rectangle 136"/>
            <p:cNvSpPr>
              <a:spLocks noChangeArrowheads="1"/>
            </p:cNvSpPr>
            <p:nvPr/>
          </p:nvSpPr>
          <p:spPr bwMode="auto">
            <a:xfrm>
              <a:off x="2521" y="3722"/>
              <a:ext cx="72" cy="1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 name="Rectangle 137"/>
            <p:cNvSpPr>
              <a:spLocks noChangeArrowheads="1"/>
            </p:cNvSpPr>
            <p:nvPr/>
          </p:nvSpPr>
          <p:spPr bwMode="auto">
            <a:xfrm>
              <a:off x="1957" y="3849"/>
              <a:ext cx="201"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 name="Rectangle 138"/>
            <p:cNvSpPr>
              <a:spLocks noChangeArrowheads="1"/>
            </p:cNvSpPr>
            <p:nvPr/>
          </p:nvSpPr>
          <p:spPr bwMode="auto">
            <a:xfrm>
              <a:off x="2521" y="3849"/>
              <a:ext cx="66"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2" name="Rectangle 139"/>
            <p:cNvSpPr>
              <a:spLocks noChangeArrowheads="1"/>
            </p:cNvSpPr>
            <p:nvPr/>
          </p:nvSpPr>
          <p:spPr bwMode="auto">
            <a:xfrm>
              <a:off x="1800" y="3975"/>
              <a:ext cx="445"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Communication</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3" name="Rectangle 140"/>
            <p:cNvSpPr>
              <a:spLocks noChangeArrowheads="1"/>
            </p:cNvSpPr>
            <p:nvPr/>
          </p:nvSpPr>
          <p:spPr bwMode="auto">
            <a:xfrm>
              <a:off x="2626" y="3975"/>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2</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4" name="Rectangle 141"/>
            <p:cNvSpPr>
              <a:spLocks noChangeArrowheads="1"/>
            </p:cNvSpPr>
            <p:nvPr/>
          </p:nvSpPr>
          <p:spPr bwMode="auto">
            <a:xfrm>
              <a:off x="1800" y="4103"/>
              <a:ext cx="252"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Methods</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5" name="Rectangle 142"/>
            <p:cNvSpPr>
              <a:spLocks noChangeArrowheads="1"/>
            </p:cNvSpPr>
            <p:nvPr/>
          </p:nvSpPr>
          <p:spPr bwMode="auto">
            <a:xfrm>
              <a:off x="2626" y="4103"/>
              <a:ext cx="32" cy="1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effectLst/>
                  <a:latin typeface="Calibri" pitchFamily="34" charset="0"/>
                  <a:cs typeface="Arial" pitchFamily="34" charset="0"/>
                </a:rPr>
                <a:t>2</a:t>
              </a:r>
              <a:endParaRPr kumimoji="0" lang="en-US" sz="1800" b="0" i="0" u="none" strike="noStrike" cap="none" normalizeH="0" baseline="0" dirty="0" smtClean="0">
                <a:ln>
                  <a:noFill/>
                </a:ln>
                <a:effectLst/>
                <a:latin typeface="Arial" pitchFamily="34" charset="0"/>
                <a:cs typeface="Arial" pitchFamily="34" charset="0"/>
              </a:endParaRPr>
            </a:p>
          </p:txBody>
        </p:sp>
        <p:sp>
          <p:nvSpPr>
            <p:cNvPr id="146" name="Rectangle 143"/>
            <p:cNvSpPr>
              <a:spLocks noChangeArrowheads="1"/>
            </p:cNvSpPr>
            <p:nvPr/>
          </p:nvSpPr>
          <p:spPr bwMode="auto">
            <a:xfrm>
              <a:off x="1800" y="4229"/>
              <a:ext cx="203"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Review</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7" name="Rectangle 144"/>
            <p:cNvSpPr>
              <a:spLocks noChangeArrowheads="1"/>
            </p:cNvSpPr>
            <p:nvPr/>
          </p:nvSpPr>
          <p:spPr bwMode="auto">
            <a:xfrm>
              <a:off x="2626" y="4229"/>
              <a:ext cx="34" cy="1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cs typeface="Arial" pitchFamily="34" charset="0"/>
                </a:rPr>
                <a:t>3</a:t>
              </a:r>
              <a:endParaRPr kumimoji="0" lang="en-US" sz="1400" b="0" i="0" u="none" strike="noStrike" cap="none" normalizeH="0" baseline="0" dirty="0" smtClean="0">
                <a:ln>
                  <a:noFill/>
                </a:ln>
                <a:effectLst/>
                <a:latin typeface="Arial" pitchFamily="34" charset="0"/>
                <a:cs typeface="Arial" pitchFamily="34" charset="0"/>
              </a:endParaRPr>
            </a:p>
          </p:txBody>
        </p:sp>
      </p:grpSp>
      <p:sp>
        <p:nvSpPr>
          <p:cNvPr id="148" name="TextBox 147"/>
          <p:cNvSpPr txBox="1"/>
          <p:nvPr/>
        </p:nvSpPr>
        <p:spPr>
          <a:xfrm>
            <a:off x="7927400" y="6183868"/>
            <a:ext cx="683200" cy="369332"/>
          </a:xfrm>
          <a:prstGeom prst="rect">
            <a:avLst/>
          </a:prstGeom>
          <a:noFill/>
        </p:spPr>
        <p:txBody>
          <a:bodyPr wrap="none" rtlCol="0">
            <a:spAutoFit/>
          </a:bodyPr>
          <a:lstStyle/>
          <a:p>
            <a:r>
              <a:rPr lang="en-US" dirty="0" smtClean="0"/>
              <a:t>N=68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133600" y="6400800"/>
            <a:ext cx="4876800" cy="366712"/>
          </a:xfrm>
          <a:prstGeom prst="rect">
            <a:avLst/>
          </a:prstGeom>
          <a:noFill/>
          <a:ln w="9525">
            <a:noFill/>
            <a:miter lim="800000"/>
            <a:headEnd/>
            <a:tailEnd/>
          </a:ln>
        </p:spPr>
        <p:txBody>
          <a:bodyPr>
            <a:spAutoFit/>
          </a:bodyPr>
          <a:lstStyle/>
          <a:p>
            <a:r>
              <a:rPr lang="en-US" sz="1800" dirty="0">
                <a:solidFill>
                  <a:schemeClr val="bg1">
                    <a:lumMod val="50000"/>
                  </a:schemeClr>
                </a:solidFill>
              </a:rPr>
              <a:t>Pablo Picasso, </a:t>
            </a:r>
            <a:r>
              <a:rPr lang="en-US" sz="1800" i="1" dirty="0">
                <a:solidFill>
                  <a:schemeClr val="bg1">
                    <a:lumMod val="50000"/>
                  </a:schemeClr>
                </a:solidFill>
              </a:rPr>
              <a:t>Science and Charity</a:t>
            </a:r>
            <a:r>
              <a:rPr lang="en-US" sz="1800" dirty="0">
                <a:solidFill>
                  <a:schemeClr val="bg1">
                    <a:lumMod val="50000"/>
                  </a:schemeClr>
                </a:solidFill>
              </a:rPr>
              <a:t> (1897)</a:t>
            </a:r>
          </a:p>
        </p:txBody>
      </p:sp>
      <p:pic>
        <p:nvPicPr>
          <p:cNvPr id="33795" name="Picture 7" descr="science and charity picasso"/>
          <p:cNvPicPr>
            <a:picLocks noGrp="1" noChangeAspect="1" noChangeArrowheads="1"/>
          </p:cNvPicPr>
          <p:nvPr>
            <p:ph idx="4294967295"/>
          </p:nvPr>
        </p:nvPicPr>
        <p:blipFill>
          <a:blip r:embed="rId3" cstate="print"/>
          <a:srcRect/>
          <a:stretch>
            <a:fillRect/>
          </a:stretch>
        </p:blipFill>
        <p:spPr>
          <a:xfrm>
            <a:off x="0" y="47625"/>
            <a:ext cx="8024813" cy="6276975"/>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265238"/>
          </a:xfrm>
        </p:spPr>
        <p:txBody>
          <a:bodyPr>
            <a:normAutofit fontScale="90000"/>
          </a:bodyPr>
          <a:lstStyle/>
          <a:p>
            <a:r>
              <a:rPr lang="en-US" dirty="0" smtClean="0">
                <a:solidFill>
                  <a:srgbClr val="002060"/>
                </a:solidFill>
                <a:latin typeface="Calibri" pitchFamily="34" charset="0"/>
              </a:rPr>
              <a:t>Programs and Pedagogy - Variability</a:t>
            </a:r>
            <a:r>
              <a:rPr lang="en-US" sz="2800" dirty="0" smtClean="0">
                <a:solidFill>
                  <a:srgbClr val="002060"/>
                </a:solidFill>
                <a:latin typeface="Calibri" pitchFamily="34" charset="0"/>
              </a:rPr>
              <a:t/>
            </a:r>
            <a:br>
              <a:rPr lang="en-US" sz="2800" dirty="0" smtClean="0">
                <a:solidFill>
                  <a:srgbClr val="002060"/>
                </a:solidFill>
                <a:latin typeface="Calibri" pitchFamily="34" charset="0"/>
              </a:rPr>
            </a:br>
            <a:r>
              <a:rPr lang="en-US" sz="2800" dirty="0" smtClean="0">
                <a:solidFill>
                  <a:srgbClr val="002060"/>
                </a:solidFill>
                <a:latin typeface="Calibri" pitchFamily="34" charset="0"/>
              </a:rPr>
              <a:t>(</a:t>
            </a:r>
            <a:r>
              <a:rPr lang="en-US" sz="2800" dirty="0" smtClean="0">
                <a:solidFill>
                  <a:srgbClr val="002060"/>
                </a:solidFill>
                <a:latin typeface="Calibri" pitchFamily="34" charset="0"/>
                <a:sym typeface="Wingdings" pitchFamily="2" charset="2"/>
              </a:rPr>
              <a:t> some features to look for)</a:t>
            </a:r>
            <a:endParaRPr lang="en-US" dirty="0">
              <a:solidFill>
                <a:srgbClr val="002060"/>
              </a:solidFill>
              <a:latin typeface="Calibri" pitchFamily="34" charset="0"/>
            </a:endParaRPr>
          </a:p>
        </p:txBody>
      </p:sp>
      <p:sp>
        <p:nvSpPr>
          <p:cNvPr id="3" name="Content Placeholder 2"/>
          <p:cNvSpPr>
            <a:spLocks noGrp="1"/>
          </p:cNvSpPr>
          <p:nvPr>
            <p:ph idx="1"/>
          </p:nvPr>
        </p:nvSpPr>
        <p:spPr>
          <a:xfrm>
            <a:off x="457200" y="1371600"/>
            <a:ext cx="8229600" cy="4525963"/>
          </a:xfrm>
        </p:spPr>
        <p:txBody>
          <a:bodyPr>
            <a:normAutofit fontScale="92500" lnSpcReduction="10000"/>
          </a:bodyPr>
          <a:lstStyle/>
          <a:p>
            <a:r>
              <a:rPr lang="en-US" sz="2800" dirty="0" smtClean="0">
                <a:latin typeface="Calibri" pitchFamily="34" charset="0"/>
              </a:rPr>
              <a:t>Goals:  How can art improve training (MD, RN, teams)?</a:t>
            </a:r>
          </a:p>
          <a:p>
            <a:pPr lvl="1"/>
            <a:r>
              <a:rPr lang="en-US" dirty="0" smtClean="0">
                <a:latin typeface="Calibri" pitchFamily="34" charset="0"/>
              </a:rPr>
              <a:t>Clinical and diagnostic skills</a:t>
            </a:r>
          </a:p>
          <a:p>
            <a:pPr lvl="1"/>
            <a:r>
              <a:rPr lang="en-US" dirty="0" smtClean="0">
                <a:latin typeface="Calibri" pitchFamily="34" charset="0"/>
              </a:rPr>
              <a:t>Professional skills</a:t>
            </a:r>
          </a:p>
          <a:p>
            <a:pPr lvl="1"/>
            <a:r>
              <a:rPr lang="en-US" dirty="0" smtClean="0">
                <a:latin typeface="Calibri" pitchFamily="34" charset="0"/>
              </a:rPr>
              <a:t>Inter-professional skills</a:t>
            </a:r>
          </a:p>
          <a:p>
            <a:r>
              <a:rPr lang="en-US" sz="2800" dirty="0" smtClean="0">
                <a:latin typeface="Calibri" pitchFamily="34" charset="0"/>
              </a:rPr>
              <a:t>Curricular methods?</a:t>
            </a:r>
          </a:p>
          <a:p>
            <a:r>
              <a:rPr lang="en-US" sz="2800" dirty="0" smtClean="0">
                <a:latin typeface="Calibri" pitchFamily="34" charset="0"/>
              </a:rPr>
              <a:t>Timing in training?</a:t>
            </a:r>
          </a:p>
          <a:p>
            <a:r>
              <a:rPr lang="en-US" sz="2800" dirty="0" smtClean="0">
                <a:latin typeface="Calibri" pitchFamily="34" charset="0"/>
              </a:rPr>
              <a:t>Required vs. elective?</a:t>
            </a:r>
          </a:p>
          <a:p>
            <a:r>
              <a:rPr lang="en-US" sz="2800" dirty="0" smtClean="0">
                <a:latin typeface="Calibri" pitchFamily="34" charset="0"/>
              </a:rPr>
              <a:t>Defining and measuring relevant outcomes? </a:t>
            </a:r>
          </a:p>
          <a:p>
            <a:r>
              <a:rPr lang="en-US" sz="2800" dirty="0" smtClean="0">
                <a:latin typeface="Calibri" pitchFamily="34" charset="0"/>
              </a:rPr>
              <a:t>Opportunities to improved art museum-medical center collaboration.</a:t>
            </a:r>
            <a:endParaRPr lang="en-US" sz="2800" dirty="0">
              <a:latin typeface="Calibri" pitchFamily="34" charset="0"/>
            </a:endParaRPr>
          </a:p>
        </p:txBody>
      </p:sp>
      <p:pic>
        <p:nvPicPr>
          <p:cNvPr id="4" name="Content Placeholder 3" descr="TTE 2016.jpg"/>
          <p:cNvPicPr>
            <a:picLocks noChangeAspect="1"/>
          </p:cNvPicPr>
          <p:nvPr/>
        </p:nvPicPr>
        <p:blipFill>
          <a:blip r:embed="rId4" cstate="print"/>
          <a:stretch>
            <a:fillRect/>
          </a:stretch>
        </p:blipFill>
        <p:spPr bwMode="auto">
          <a:xfrm>
            <a:off x="3911600" y="2667000"/>
            <a:ext cx="4470400" cy="3352800"/>
          </a:xfrm>
          <a:prstGeom prst="rect">
            <a:avLst/>
          </a:prstGeom>
          <a:noFill/>
          <a:ln w="19050">
            <a:solidFill>
              <a:schemeClr val="tx1"/>
            </a:solidFill>
            <a:miter lim="800000"/>
            <a:headEnd/>
            <a:tailEnd/>
          </a:ln>
        </p:spPr>
      </p:pic>
      <p:pic>
        <p:nvPicPr>
          <p:cNvPr id="5" name="Content Placeholder 5" descr="ITU POUSSIN 3.jpg"/>
          <p:cNvPicPr>
            <a:picLocks noChangeAspect="1"/>
          </p:cNvPicPr>
          <p:nvPr/>
        </p:nvPicPr>
        <p:blipFill>
          <a:blip r:embed="rId5" cstate="print"/>
          <a:stretch>
            <a:fillRect/>
          </a:stretch>
        </p:blipFill>
        <p:spPr bwMode="auto">
          <a:xfrm>
            <a:off x="4191000" y="3352800"/>
            <a:ext cx="4780973" cy="3124200"/>
          </a:xfrm>
          <a:prstGeom prst="rect">
            <a:avLst/>
          </a:prstGeom>
          <a:noFill/>
          <a:ln w="12700">
            <a:solidFill>
              <a:schemeClr val="tx1"/>
            </a:solidFill>
            <a:miter lim="800000"/>
            <a:headEnd/>
            <a:tailEnd/>
          </a:ln>
        </p:spPr>
      </p:pic>
      <p:pic>
        <p:nvPicPr>
          <p:cNvPr id="6" name="Picture 5" descr="51387_lgdl"/>
          <p:cNvPicPr>
            <a:picLocks noChangeAspect="1" noChangeArrowheads="1"/>
          </p:cNvPicPr>
          <p:nvPr/>
        </p:nvPicPr>
        <p:blipFill>
          <a:blip r:embed="rId6" cstate="print"/>
          <a:srcRect/>
          <a:stretch>
            <a:fillRect/>
          </a:stretch>
        </p:blipFill>
        <p:spPr bwMode="auto">
          <a:xfrm>
            <a:off x="5054522" y="2438400"/>
            <a:ext cx="3681863" cy="4419600"/>
          </a:xfrm>
          <a:prstGeom prst="rect">
            <a:avLst/>
          </a:prstGeom>
          <a:noFill/>
          <a:ln w="9525">
            <a:noFill/>
            <a:miter lim="800000"/>
            <a:headEnd/>
            <a:tailEnd/>
          </a:ln>
        </p:spPr>
      </p:pic>
      <p:pic>
        <p:nvPicPr>
          <p:cNvPr id="7" name="Content Placeholder 2" descr="Cynthia at MFA.jpg"/>
          <p:cNvPicPr>
            <a:picLocks noChangeAspect="1"/>
          </p:cNvPicPr>
          <p:nvPr/>
        </p:nvPicPr>
        <p:blipFill>
          <a:blip r:embed="rId7" cstate="print"/>
          <a:stretch>
            <a:fillRect/>
          </a:stretch>
        </p:blipFill>
        <p:spPr bwMode="auto">
          <a:xfrm>
            <a:off x="4876800" y="3733800"/>
            <a:ext cx="3771900" cy="2514600"/>
          </a:xfrm>
          <a:prstGeom prst="rect">
            <a:avLst/>
          </a:prstGeom>
          <a:noFill/>
          <a:ln w="28575">
            <a:solidFill>
              <a:schemeClr val="tx1"/>
            </a:solidFill>
            <a:miter lim="800000"/>
            <a:headEnd/>
            <a:tailEnd/>
          </a:ln>
        </p:spPr>
      </p:pic>
      <p:graphicFrame>
        <p:nvGraphicFramePr>
          <p:cNvPr id="294914" name="Object 4"/>
          <p:cNvGraphicFramePr>
            <a:graphicFrameLocks noChangeAspect="1"/>
          </p:cNvGraphicFramePr>
          <p:nvPr/>
        </p:nvGraphicFramePr>
        <p:xfrm>
          <a:off x="5257800" y="990600"/>
          <a:ext cx="3581400" cy="3509217"/>
        </p:xfrm>
        <a:graphic>
          <a:graphicData uri="http://schemas.openxmlformats.org/presentationml/2006/ole">
            <mc:AlternateContent xmlns:mc="http://schemas.openxmlformats.org/markup-compatibility/2006">
              <mc:Choice xmlns:v="urn:schemas-microsoft-com:vml" Requires="v">
                <p:oleObj spid="_x0000_s294920" name="Chart" r:id="rId9" imgW="6143625" imgH="6019800" progId="Excel.Sheet.8">
                  <p:embed/>
                </p:oleObj>
              </mc:Choice>
              <mc:Fallback>
                <p:oleObj name="Chart" r:id="rId9" imgW="6143625" imgH="6019800" progId="Excel.Sheet.8">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990600"/>
                        <a:ext cx="3581400" cy="3509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2" descr="http://img.huffingtonpost.com/asset/scalefit_630_noupscale/56bb931f1f00007f00217bfc.jpeg?cache=jukseajyq8"/>
          <p:cNvPicPr>
            <a:picLocks noChangeAspect="1" noChangeArrowheads="1"/>
          </p:cNvPicPr>
          <p:nvPr/>
        </p:nvPicPr>
        <p:blipFill>
          <a:blip r:embed="rId11" cstate="print"/>
          <a:srcRect/>
          <a:stretch>
            <a:fillRect/>
          </a:stretch>
        </p:blipFill>
        <p:spPr bwMode="auto">
          <a:xfrm>
            <a:off x="5612438" y="-30238"/>
            <a:ext cx="2921961" cy="4907038"/>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nodeType="clickEffect">
                                  <p:stCondLst>
                                    <p:cond delay="0"/>
                                  </p:stCondLst>
                                  <p:childTnLst>
                                    <p:animEffect transition="out" filter="blinds(horizontal)">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blinds(horizontal)">
                                      <p:cBhvr>
                                        <p:cTn id="55" dur="500"/>
                                        <p:tgtEl>
                                          <p:spTgt spid="3">
                                            <p:txEl>
                                              <p:pRg st="6" end="6"/>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linds(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nodeType="clickEffect">
                                  <p:stCondLst>
                                    <p:cond delay="0"/>
                                  </p:stCondLst>
                                  <p:childTnLst>
                                    <p:animEffect transition="out" filter="blinds(horizontal)">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blinds(horizontal)">
                                      <p:cBhvr>
                                        <p:cTn id="68" dur="500"/>
                                        <p:tgtEl>
                                          <p:spTgt spid="3">
                                            <p:txEl>
                                              <p:pRg st="7" end="7"/>
                                            </p:txEl>
                                          </p:spTgt>
                                        </p:tgtEl>
                                      </p:cBhvr>
                                    </p:animEffect>
                                  </p:childTnLst>
                                </p:cTn>
                              </p:par>
                              <p:par>
                                <p:cTn id="69" presetID="3" presetClass="entr" presetSubtype="10" fill="hold" nodeType="withEffect">
                                  <p:stCondLst>
                                    <p:cond delay="0"/>
                                  </p:stCondLst>
                                  <p:childTnLst>
                                    <p:set>
                                      <p:cBhvr>
                                        <p:cTn id="70" dur="1" fill="hold">
                                          <p:stCondLst>
                                            <p:cond delay="0"/>
                                          </p:stCondLst>
                                        </p:cTn>
                                        <p:tgtEl>
                                          <p:spTgt spid="294914"/>
                                        </p:tgtEl>
                                        <p:attrNameLst>
                                          <p:attrName>style.visibility</p:attrName>
                                        </p:attrNameLst>
                                      </p:cBhvr>
                                      <p:to>
                                        <p:strVal val="visible"/>
                                      </p:to>
                                    </p:set>
                                    <p:animEffect transition="in" filter="blinds(horizontal)">
                                      <p:cBhvr>
                                        <p:cTn id="71" dur="500"/>
                                        <p:tgtEl>
                                          <p:spTgt spid="29491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nodeType="clickEffect">
                                  <p:stCondLst>
                                    <p:cond delay="0"/>
                                  </p:stCondLst>
                                  <p:childTnLst>
                                    <p:animEffect transition="out" filter="blinds(horizontal)">
                                      <p:cBhvr>
                                        <p:cTn id="75" dur="500"/>
                                        <p:tgtEl>
                                          <p:spTgt spid="294914"/>
                                        </p:tgtEl>
                                      </p:cBhvr>
                                    </p:animEffect>
                                    <p:set>
                                      <p:cBhvr>
                                        <p:cTn id="76" dur="1" fill="hold">
                                          <p:stCondLst>
                                            <p:cond delay="499"/>
                                          </p:stCondLst>
                                        </p:cTn>
                                        <p:tgtEl>
                                          <p:spTgt spid="29491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Effect transition="in" filter="blinds(horizontal)">
                                      <p:cBhvr>
                                        <p:cTn id="81" dur="500"/>
                                        <p:tgtEl>
                                          <p:spTgt spid="3">
                                            <p:txEl>
                                              <p:pRg st="8" end="8"/>
                                            </p:txEl>
                                          </p:spTgt>
                                        </p:tgtEl>
                                      </p:cBhvr>
                                    </p:animEffect>
                                  </p:childTnLst>
                                </p:cTn>
                              </p:par>
                              <p:par>
                                <p:cTn id="82" presetID="3" presetClass="entr" presetSubtype="1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blinds(horizontal)">
                                      <p:cBhvr>
                                        <p:cTn id="8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0" y="-152400"/>
            <a:ext cx="8229600" cy="1143000"/>
          </a:xfrm>
        </p:spPr>
        <p:txBody>
          <a:bodyPr/>
          <a:lstStyle/>
          <a:p>
            <a:r>
              <a:rPr lang="en-US" dirty="0" smtClean="0">
                <a:solidFill>
                  <a:srgbClr val="339933"/>
                </a:solidFill>
                <a:latin typeface="Calibri" pitchFamily="34" charset="0"/>
              </a:rPr>
              <a:t>Collaborators</a:t>
            </a:r>
          </a:p>
        </p:txBody>
      </p:sp>
      <p:pic>
        <p:nvPicPr>
          <p:cNvPr id="73732" name="Picture 3"/>
          <p:cNvPicPr>
            <a:picLocks noChangeAspect="1"/>
          </p:cNvPicPr>
          <p:nvPr/>
        </p:nvPicPr>
        <p:blipFill>
          <a:blip r:embed="rId3" cstate="print"/>
          <a:srcRect/>
          <a:stretch>
            <a:fillRect/>
          </a:stretch>
        </p:blipFill>
        <p:spPr bwMode="auto">
          <a:xfrm>
            <a:off x="1828800" y="762000"/>
            <a:ext cx="2819400" cy="1828800"/>
          </a:xfrm>
          <a:prstGeom prst="rect">
            <a:avLst/>
          </a:prstGeom>
          <a:noFill/>
          <a:ln w="76200">
            <a:solidFill>
              <a:schemeClr val="tx1"/>
            </a:solidFill>
            <a:miter lim="800000"/>
            <a:headEnd/>
            <a:tailEnd/>
          </a:ln>
        </p:spPr>
      </p:pic>
      <p:pic>
        <p:nvPicPr>
          <p:cNvPr id="73734" name="Picture 8" descr="gardnermuseumpic"/>
          <p:cNvPicPr>
            <a:picLocks noChangeAspect="1" noChangeArrowheads="1"/>
          </p:cNvPicPr>
          <p:nvPr/>
        </p:nvPicPr>
        <p:blipFill>
          <a:blip r:embed="rId4" cstate="print"/>
          <a:srcRect/>
          <a:stretch>
            <a:fillRect/>
          </a:stretch>
        </p:blipFill>
        <p:spPr bwMode="auto">
          <a:xfrm>
            <a:off x="3200400" y="4876800"/>
            <a:ext cx="2590800" cy="1771587"/>
          </a:xfrm>
          <a:prstGeom prst="rect">
            <a:avLst/>
          </a:prstGeom>
          <a:noFill/>
          <a:ln w="57150">
            <a:solidFill>
              <a:srgbClr val="000000"/>
            </a:solidFill>
            <a:miter lim="800000"/>
            <a:headEnd/>
            <a:tailEnd/>
          </a:ln>
        </p:spPr>
      </p:pic>
      <p:pic>
        <p:nvPicPr>
          <p:cNvPr id="11" name="Picture 12" descr="shahram"/>
          <p:cNvPicPr>
            <a:picLocks noChangeAspect="1" noChangeArrowheads="1"/>
          </p:cNvPicPr>
          <p:nvPr/>
        </p:nvPicPr>
        <p:blipFill>
          <a:blip r:embed="rId5" cstate="print"/>
          <a:srcRect l="1709" t="1695" r="15469" b="6526"/>
          <a:stretch>
            <a:fillRect/>
          </a:stretch>
        </p:blipFill>
        <p:spPr bwMode="auto">
          <a:xfrm>
            <a:off x="84534" y="152400"/>
            <a:ext cx="1567756" cy="1752600"/>
          </a:xfrm>
          <a:prstGeom prst="rect">
            <a:avLst/>
          </a:prstGeom>
          <a:noFill/>
          <a:ln w="9525">
            <a:noFill/>
            <a:miter lim="800000"/>
            <a:headEnd/>
            <a:tailEnd/>
          </a:ln>
        </p:spPr>
      </p:pic>
      <p:pic>
        <p:nvPicPr>
          <p:cNvPr id="12" name="Picture 10" descr="Margaret Livingstone, PhD"/>
          <p:cNvPicPr>
            <a:picLocks noChangeAspect="1" noChangeArrowheads="1"/>
          </p:cNvPicPr>
          <p:nvPr/>
        </p:nvPicPr>
        <p:blipFill>
          <a:blip r:embed="rId6" cstate="print"/>
          <a:srcRect l="18181" t="10300" r="47728" b="27898"/>
          <a:stretch>
            <a:fillRect/>
          </a:stretch>
        </p:blipFill>
        <p:spPr bwMode="auto">
          <a:xfrm>
            <a:off x="457200" y="2013857"/>
            <a:ext cx="838200" cy="957943"/>
          </a:xfrm>
          <a:prstGeom prst="rect">
            <a:avLst/>
          </a:prstGeom>
          <a:noFill/>
          <a:ln w="9525">
            <a:noFill/>
            <a:miter lim="800000"/>
            <a:headEnd/>
            <a:tailEnd/>
          </a:ln>
        </p:spPr>
      </p:pic>
      <p:pic>
        <p:nvPicPr>
          <p:cNvPr id="13" name="Picture 14" descr="Miller, A Photo"/>
          <p:cNvPicPr>
            <a:picLocks noChangeAspect="1" noChangeArrowheads="1"/>
          </p:cNvPicPr>
          <p:nvPr/>
        </p:nvPicPr>
        <p:blipFill>
          <a:blip r:embed="rId7" cstate="print">
            <a:lum bright="16000"/>
          </a:blip>
          <a:srcRect/>
          <a:stretch>
            <a:fillRect/>
          </a:stretch>
        </p:blipFill>
        <p:spPr bwMode="auto">
          <a:xfrm>
            <a:off x="1889760" y="4321628"/>
            <a:ext cx="1158240" cy="1240972"/>
          </a:xfrm>
          <a:prstGeom prst="rect">
            <a:avLst/>
          </a:prstGeom>
          <a:noFill/>
          <a:ln w="9525">
            <a:noFill/>
            <a:miter lim="800000"/>
            <a:headEnd/>
            <a:tailEnd/>
          </a:ln>
        </p:spPr>
      </p:pic>
      <p:pic>
        <p:nvPicPr>
          <p:cNvPr id="14" name="Picture 8" descr="Grohe, Michelle"/>
          <p:cNvPicPr>
            <a:picLocks noChangeAspect="1" noChangeArrowheads="1"/>
          </p:cNvPicPr>
          <p:nvPr/>
        </p:nvPicPr>
        <p:blipFill>
          <a:blip r:embed="rId8" cstate="print"/>
          <a:srcRect r="32143"/>
          <a:stretch>
            <a:fillRect/>
          </a:stretch>
        </p:blipFill>
        <p:spPr bwMode="auto">
          <a:xfrm>
            <a:off x="133350" y="5334000"/>
            <a:ext cx="933450" cy="1066800"/>
          </a:xfrm>
          <a:prstGeom prst="rect">
            <a:avLst/>
          </a:prstGeom>
          <a:noFill/>
          <a:ln w="9525">
            <a:noFill/>
            <a:miter lim="800000"/>
            <a:headEnd/>
            <a:tailEnd/>
          </a:ln>
        </p:spPr>
      </p:pic>
      <p:pic>
        <p:nvPicPr>
          <p:cNvPr id="113666" name="Picture 2" descr="http://magazine.harvardartmuseums.org/sites/harvardartmuseums.org/files/null/JudyM_Index1.jpg"/>
          <p:cNvPicPr>
            <a:picLocks noChangeAspect="1" noChangeArrowheads="1"/>
          </p:cNvPicPr>
          <p:nvPr/>
        </p:nvPicPr>
        <p:blipFill>
          <a:blip r:embed="rId9" cstate="print"/>
          <a:srcRect l="17333" t="17121" r="22667" b="28405"/>
          <a:stretch>
            <a:fillRect/>
          </a:stretch>
        </p:blipFill>
        <p:spPr bwMode="auto">
          <a:xfrm>
            <a:off x="3200400" y="2726267"/>
            <a:ext cx="2590800" cy="2015066"/>
          </a:xfrm>
          <a:prstGeom prst="rect">
            <a:avLst/>
          </a:prstGeom>
          <a:noFill/>
        </p:spPr>
      </p:pic>
      <p:pic>
        <p:nvPicPr>
          <p:cNvPr id="17" name="Picture 3" descr="Ship, Amy1"/>
          <p:cNvPicPr>
            <a:picLocks noChangeAspect="1" noChangeArrowheads="1"/>
          </p:cNvPicPr>
          <p:nvPr/>
        </p:nvPicPr>
        <p:blipFill>
          <a:blip r:embed="rId10" cstate="print"/>
          <a:srcRect/>
          <a:stretch>
            <a:fillRect/>
          </a:stretch>
        </p:blipFill>
        <p:spPr bwMode="auto">
          <a:xfrm>
            <a:off x="899160" y="4343400"/>
            <a:ext cx="853440" cy="914400"/>
          </a:xfrm>
          <a:prstGeom prst="rect">
            <a:avLst/>
          </a:prstGeom>
          <a:noFill/>
          <a:ln w="9525">
            <a:noFill/>
            <a:miter lim="800000"/>
            <a:headEnd/>
            <a:tailEnd/>
          </a:ln>
        </p:spPr>
      </p:pic>
      <p:pic>
        <p:nvPicPr>
          <p:cNvPr id="18" name="Picture 4" descr="Robert Brown, MD"/>
          <p:cNvPicPr>
            <a:picLocks noChangeAspect="1" noChangeArrowheads="1"/>
          </p:cNvPicPr>
          <p:nvPr/>
        </p:nvPicPr>
        <p:blipFill>
          <a:blip r:embed="rId11" cstate="print"/>
          <a:srcRect r="6013"/>
          <a:stretch>
            <a:fillRect/>
          </a:stretch>
        </p:blipFill>
        <p:spPr bwMode="auto">
          <a:xfrm>
            <a:off x="5926336" y="5257800"/>
            <a:ext cx="779264" cy="838200"/>
          </a:xfrm>
          <a:prstGeom prst="rect">
            <a:avLst/>
          </a:prstGeom>
          <a:noFill/>
          <a:ln w="9525">
            <a:noFill/>
            <a:miter lim="800000"/>
            <a:headEnd/>
            <a:tailEnd/>
          </a:ln>
        </p:spPr>
      </p:pic>
      <p:pic>
        <p:nvPicPr>
          <p:cNvPr id="19" name="Picture 2" descr="shaffer"/>
          <p:cNvPicPr>
            <a:picLocks noChangeAspect="1" noChangeArrowheads="1"/>
          </p:cNvPicPr>
          <p:nvPr/>
        </p:nvPicPr>
        <p:blipFill>
          <a:blip r:embed="rId12" cstate="print"/>
          <a:srcRect b="6250"/>
          <a:stretch>
            <a:fillRect/>
          </a:stretch>
        </p:blipFill>
        <p:spPr bwMode="auto">
          <a:xfrm>
            <a:off x="8001001" y="304800"/>
            <a:ext cx="762000" cy="914400"/>
          </a:xfrm>
          <a:prstGeom prst="rect">
            <a:avLst/>
          </a:prstGeom>
          <a:noFill/>
          <a:ln w="9525">
            <a:noFill/>
            <a:miter lim="800000"/>
            <a:headEnd/>
            <a:tailEnd/>
          </a:ln>
        </p:spPr>
      </p:pic>
      <p:pic>
        <p:nvPicPr>
          <p:cNvPr id="20" name="Picture 16" descr="605"/>
          <p:cNvPicPr>
            <a:picLocks noChangeAspect="1" noChangeArrowheads="1"/>
          </p:cNvPicPr>
          <p:nvPr/>
        </p:nvPicPr>
        <p:blipFill>
          <a:blip r:embed="rId13" cstate="print"/>
          <a:srcRect l="76447" t="16254" r="6363" b="48015"/>
          <a:stretch>
            <a:fillRect/>
          </a:stretch>
        </p:blipFill>
        <p:spPr bwMode="auto">
          <a:xfrm>
            <a:off x="4864100" y="990600"/>
            <a:ext cx="1155700" cy="1600200"/>
          </a:xfrm>
          <a:prstGeom prst="rect">
            <a:avLst/>
          </a:prstGeom>
          <a:noFill/>
          <a:ln w="9525">
            <a:noFill/>
            <a:miter lim="800000"/>
            <a:headEnd/>
            <a:tailEnd/>
          </a:ln>
        </p:spPr>
      </p:pic>
      <p:pic>
        <p:nvPicPr>
          <p:cNvPr id="21" name="Picture 2" descr="Ray Williams"/>
          <p:cNvPicPr>
            <a:picLocks noChangeAspect="1" noChangeArrowheads="1"/>
          </p:cNvPicPr>
          <p:nvPr/>
        </p:nvPicPr>
        <p:blipFill>
          <a:blip r:embed="rId14" cstate="print"/>
          <a:srcRect l="20786" t="3572" r="29592" b="10150"/>
          <a:stretch>
            <a:fillRect/>
          </a:stretch>
        </p:blipFill>
        <p:spPr bwMode="auto">
          <a:xfrm>
            <a:off x="5943600" y="3331029"/>
            <a:ext cx="1215059" cy="1774371"/>
          </a:xfrm>
          <a:prstGeom prst="rect">
            <a:avLst/>
          </a:prstGeom>
          <a:noFill/>
          <a:ln w="9525">
            <a:noFill/>
            <a:miter lim="800000"/>
            <a:headEnd/>
            <a:tailEnd/>
          </a:ln>
        </p:spPr>
      </p:pic>
      <p:pic>
        <p:nvPicPr>
          <p:cNvPr id="22" name="Picture 11" descr="BDEHeadshot"/>
          <p:cNvPicPr>
            <a:picLocks noChangeAspect="1" noChangeArrowheads="1"/>
          </p:cNvPicPr>
          <p:nvPr/>
        </p:nvPicPr>
        <p:blipFill>
          <a:blip r:embed="rId15" cstate="print"/>
          <a:srcRect l="29248" t="14444" r="21570" b="20689"/>
          <a:stretch>
            <a:fillRect/>
          </a:stretch>
        </p:blipFill>
        <p:spPr bwMode="auto">
          <a:xfrm>
            <a:off x="7620000" y="4876800"/>
            <a:ext cx="1387475" cy="1828800"/>
          </a:xfrm>
          <a:prstGeom prst="rect">
            <a:avLst/>
          </a:prstGeom>
          <a:noFill/>
          <a:ln w="9525">
            <a:noFill/>
            <a:miter lim="800000"/>
            <a:headEnd/>
            <a:tailEnd/>
          </a:ln>
        </p:spPr>
      </p:pic>
      <p:pic>
        <p:nvPicPr>
          <p:cNvPr id="23" name="Picture 8" descr="Mariah A"/>
          <p:cNvPicPr>
            <a:picLocks noChangeAspect="1" noChangeArrowheads="1"/>
          </p:cNvPicPr>
          <p:nvPr/>
        </p:nvPicPr>
        <p:blipFill>
          <a:blip r:embed="rId16" cstate="print"/>
          <a:srcRect/>
          <a:stretch>
            <a:fillRect/>
          </a:stretch>
        </p:blipFill>
        <p:spPr bwMode="auto">
          <a:xfrm>
            <a:off x="457200" y="3124200"/>
            <a:ext cx="821208" cy="1066800"/>
          </a:xfrm>
          <a:prstGeom prst="rect">
            <a:avLst/>
          </a:prstGeom>
          <a:noFill/>
          <a:ln w="9525">
            <a:noFill/>
            <a:miter lim="800000"/>
            <a:headEnd/>
            <a:tailEnd/>
          </a:ln>
        </p:spPr>
      </p:pic>
      <p:pic>
        <p:nvPicPr>
          <p:cNvPr id="24" name="Picture 11" descr="Ellen S"/>
          <p:cNvPicPr>
            <a:picLocks noChangeAspect="1" noChangeArrowheads="1"/>
          </p:cNvPicPr>
          <p:nvPr/>
        </p:nvPicPr>
        <p:blipFill>
          <a:blip r:embed="rId17" cstate="print"/>
          <a:srcRect t="7692" b="15385"/>
          <a:stretch>
            <a:fillRect/>
          </a:stretch>
        </p:blipFill>
        <p:spPr bwMode="auto">
          <a:xfrm>
            <a:off x="6781800" y="5257800"/>
            <a:ext cx="762000" cy="838200"/>
          </a:xfrm>
          <a:prstGeom prst="rect">
            <a:avLst/>
          </a:prstGeom>
          <a:noFill/>
          <a:ln w="9525">
            <a:noFill/>
            <a:miter lim="800000"/>
            <a:headEnd/>
            <a:tailEnd/>
          </a:ln>
        </p:spPr>
      </p:pic>
      <p:pic>
        <p:nvPicPr>
          <p:cNvPr id="113669" name="Picture 5"/>
          <p:cNvPicPr>
            <a:picLocks noChangeAspect="1" noChangeArrowheads="1"/>
          </p:cNvPicPr>
          <p:nvPr/>
        </p:nvPicPr>
        <p:blipFill>
          <a:blip r:embed="rId18" cstate="print"/>
          <a:srcRect/>
          <a:stretch>
            <a:fillRect/>
          </a:stretch>
        </p:blipFill>
        <p:spPr bwMode="auto">
          <a:xfrm>
            <a:off x="1447800" y="2571391"/>
            <a:ext cx="1143000" cy="1619609"/>
          </a:xfrm>
          <a:prstGeom prst="rect">
            <a:avLst/>
          </a:prstGeom>
          <a:noFill/>
          <a:ln w="9525">
            <a:noFill/>
            <a:miter lim="800000"/>
            <a:headEnd/>
            <a:tailEnd/>
          </a:ln>
        </p:spPr>
      </p:pic>
      <p:pic>
        <p:nvPicPr>
          <p:cNvPr id="113671" name="Picture 7" descr="AKIKO YAMAGATA"/>
          <p:cNvPicPr>
            <a:picLocks noChangeAspect="1" noChangeArrowheads="1"/>
          </p:cNvPicPr>
          <p:nvPr/>
        </p:nvPicPr>
        <p:blipFill>
          <a:blip r:embed="rId19" cstate="print"/>
          <a:srcRect l="14286" t="7143" r="14286"/>
          <a:stretch>
            <a:fillRect/>
          </a:stretch>
        </p:blipFill>
        <p:spPr bwMode="auto">
          <a:xfrm>
            <a:off x="8001000" y="2438400"/>
            <a:ext cx="838200" cy="990600"/>
          </a:xfrm>
          <a:prstGeom prst="rect">
            <a:avLst/>
          </a:prstGeom>
          <a:noFill/>
        </p:spPr>
      </p:pic>
      <p:pic>
        <p:nvPicPr>
          <p:cNvPr id="113673" name="Picture 9" descr="Barbara Martin"/>
          <p:cNvPicPr>
            <a:picLocks noChangeAspect="1" noChangeArrowheads="1"/>
          </p:cNvPicPr>
          <p:nvPr/>
        </p:nvPicPr>
        <p:blipFill>
          <a:blip r:embed="rId20" cstate="print"/>
          <a:srcRect/>
          <a:stretch>
            <a:fillRect/>
          </a:stretch>
        </p:blipFill>
        <p:spPr bwMode="auto">
          <a:xfrm>
            <a:off x="7315200" y="3572932"/>
            <a:ext cx="1295400" cy="1151467"/>
          </a:xfrm>
          <a:prstGeom prst="rect">
            <a:avLst/>
          </a:prstGeom>
          <a:noFill/>
        </p:spPr>
      </p:pic>
      <p:pic>
        <p:nvPicPr>
          <p:cNvPr id="28" name="Picture 13" descr="Erin Christine Kivlehan, R"/>
          <p:cNvPicPr>
            <a:picLocks noChangeAspect="1" noChangeArrowheads="1"/>
          </p:cNvPicPr>
          <p:nvPr/>
        </p:nvPicPr>
        <p:blipFill>
          <a:blip r:embed="rId21" cstate="print"/>
          <a:srcRect l="12457" t="6918" r="12802" b="12411"/>
          <a:stretch>
            <a:fillRect/>
          </a:stretch>
        </p:blipFill>
        <p:spPr bwMode="auto">
          <a:xfrm>
            <a:off x="8001000" y="1371600"/>
            <a:ext cx="772778" cy="914400"/>
          </a:xfrm>
          <a:prstGeom prst="rect">
            <a:avLst/>
          </a:prstGeom>
          <a:noFill/>
          <a:ln w="9525">
            <a:noFill/>
            <a:miter lim="800000"/>
            <a:headEnd/>
            <a:tailEnd/>
          </a:ln>
        </p:spPr>
      </p:pic>
      <p:pic>
        <p:nvPicPr>
          <p:cNvPr id="29" name="Picture 10" descr="Mary E"/>
          <p:cNvPicPr>
            <a:picLocks noChangeAspect="1" noChangeArrowheads="1"/>
          </p:cNvPicPr>
          <p:nvPr/>
        </p:nvPicPr>
        <p:blipFill>
          <a:blip r:embed="rId22" cstate="print"/>
          <a:srcRect/>
          <a:stretch>
            <a:fillRect/>
          </a:stretch>
        </p:blipFill>
        <p:spPr bwMode="auto">
          <a:xfrm>
            <a:off x="2234911" y="5638800"/>
            <a:ext cx="660689" cy="914400"/>
          </a:xfrm>
          <a:prstGeom prst="rect">
            <a:avLst/>
          </a:prstGeom>
          <a:noFill/>
          <a:ln w="9525">
            <a:noFill/>
            <a:miter lim="800000"/>
            <a:headEnd/>
            <a:tailEnd/>
          </a:ln>
        </p:spPr>
      </p:pic>
      <p:pic>
        <p:nvPicPr>
          <p:cNvPr id="113675" name="Picture 11" descr="The Calderwood Courtyard, January 30, 2014.PETER VANDERWARKER">
            <a:hlinkClick r:id="rId23"/>
          </p:cNvPr>
          <p:cNvPicPr>
            <a:picLocks noChangeAspect="1" noChangeArrowheads="1"/>
          </p:cNvPicPr>
          <p:nvPr/>
        </p:nvPicPr>
        <p:blipFill>
          <a:blip r:embed="rId24" cstate="print"/>
          <a:srcRect/>
          <a:stretch>
            <a:fillRect/>
          </a:stretch>
        </p:blipFill>
        <p:spPr bwMode="auto">
          <a:xfrm>
            <a:off x="6172200" y="838200"/>
            <a:ext cx="1676400" cy="2372264"/>
          </a:xfrm>
          <a:prstGeom prst="rect">
            <a:avLst/>
          </a:prstGeom>
          <a:noFill/>
          <a:ln w="57150">
            <a:solidFill>
              <a:schemeClr val="tx1"/>
            </a:solidFill>
          </a:ln>
        </p:spPr>
      </p:pic>
      <p:pic>
        <p:nvPicPr>
          <p:cNvPr id="31" name="Picture 2" descr="C:\Users\jtk0\AppData\Local\Microsoft\Windows\Temporary Internet Files\Content.Outlook\8UY6CS6L\image (5).jpeg"/>
          <p:cNvPicPr>
            <a:picLocks noChangeAspect="1" noChangeArrowheads="1"/>
          </p:cNvPicPr>
          <p:nvPr/>
        </p:nvPicPr>
        <p:blipFill>
          <a:blip r:embed="rId25" cstate="print"/>
          <a:srcRect l="59183" t="16141" r="4082" b="37409"/>
          <a:stretch>
            <a:fillRect/>
          </a:stretch>
        </p:blipFill>
        <p:spPr bwMode="auto">
          <a:xfrm>
            <a:off x="1165412" y="5638800"/>
            <a:ext cx="968188" cy="914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3600" dirty="0" smtClean="0">
                <a:solidFill>
                  <a:schemeClr val="bg1">
                    <a:lumMod val="50000"/>
                  </a:schemeClr>
                </a:solidFill>
              </a:rPr>
              <a:t>Programs and Pedagogy</a:t>
            </a:r>
            <a:r>
              <a:rPr lang="en-US" dirty="0" smtClean="0"/>
              <a:t/>
            </a:r>
            <a:br>
              <a:rPr lang="en-US" dirty="0" smtClean="0"/>
            </a:br>
            <a:r>
              <a:rPr lang="en-US" dirty="0" smtClean="0"/>
              <a:t>Panelists</a:t>
            </a:r>
            <a:endParaRPr lang="en-US" dirty="0"/>
          </a:p>
        </p:txBody>
      </p:sp>
      <p:sp>
        <p:nvSpPr>
          <p:cNvPr id="3" name="Content Placeholder 2"/>
          <p:cNvSpPr>
            <a:spLocks noGrp="1"/>
          </p:cNvSpPr>
          <p:nvPr>
            <p:ph idx="1"/>
          </p:nvPr>
        </p:nvSpPr>
        <p:spPr>
          <a:xfrm>
            <a:off x="2438400" y="1828800"/>
            <a:ext cx="6477000" cy="4525963"/>
          </a:xfrm>
        </p:spPr>
        <p:txBody>
          <a:bodyPr/>
          <a:lstStyle/>
          <a:p>
            <a:pPr>
              <a:buNone/>
            </a:pPr>
            <a:r>
              <a:rPr lang="en-US" b="1" dirty="0" smtClean="0">
                <a:latin typeface="Calibri" pitchFamily="34" charset="0"/>
              </a:rPr>
              <a:t>Brooke DiGiovanni Evans</a:t>
            </a:r>
          </a:p>
          <a:p>
            <a:r>
              <a:rPr lang="en-US" dirty="0" smtClean="0">
                <a:latin typeface="Calibri" pitchFamily="34" charset="0"/>
              </a:rPr>
              <a:t>Head of Gallery Learning</a:t>
            </a:r>
          </a:p>
          <a:p>
            <a:r>
              <a:rPr lang="en-US" sz="2800" dirty="0" smtClean="0">
                <a:latin typeface="Calibri" pitchFamily="34" charset="0"/>
              </a:rPr>
              <a:t>Museum of Fine Arts, Boston</a:t>
            </a:r>
          </a:p>
          <a:p>
            <a:endParaRPr lang="en-US" sz="2800" b="1" dirty="0" smtClean="0">
              <a:latin typeface="Calibri" pitchFamily="34" charset="0"/>
            </a:endParaRPr>
          </a:p>
          <a:p>
            <a:pPr>
              <a:buNone/>
            </a:pPr>
            <a:r>
              <a:rPr lang="en-US" b="1" dirty="0" smtClean="0">
                <a:latin typeface="Calibri" pitchFamily="34" charset="0"/>
              </a:rPr>
              <a:t>Celeste Royce, MD</a:t>
            </a:r>
          </a:p>
          <a:p>
            <a:r>
              <a:rPr lang="en-US" sz="2800" dirty="0" smtClean="0">
                <a:latin typeface="Calibri" pitchFamily="34" charset="0"/>
              </a:rPr>
              <a:t>Instructor of OBGYN</a:t>
            </a:r>
          </a:p>
          <a:p>
            <a:r>
              <a:rPr lang="en-US" sz="2800" dirty="0" smtClean="0">
                <a:latin typeface="Calibri" pitchFamily="34" charset="0"/>
              </a:rPr>
              <a:t>Beth Israel Deaconess Medical Center, Harvard Medical School</a:t>
            </a:r>
            <a:endParaRPr lang="en-US" sz="2800" dirty="0">
              <a:latin typeface="Calibri" pitchFamily="34" charset="0"/>
            </a:endParaRPr>
          </a:p>
        </p:txBody>
      </p:sp>
      <p:pic>
        <p:nvPicPr>
          <p:cNvPr id="289794" name="Picture 2" descr="C:\Users\jtk0\AppData\Local\Microsoft\Windows\Temporary Internet Files\Content.Outlook\8UY6CS6L\Headshot.jpg"/>
          <p:cNvPicPr>
            <a:picLocks noChangeAspect="1" noChangeArrowheads="1"/>
          </p:cNvPicPr>
          <p:nvPr/>
        </p:nvPicPr>
        <p:blipFill>
          <a:blip r:embed="rId3" cstate="print"/>
          <a:srcRect l="15000" t="5000" r="10000"/>
          <a:stretch>
            <a:fillRect/>
          </a:stretch>
        </p:blipFill>
        <p:spPr bwMode="auto">
          <a:xfrm>
            <a:off x="533401" y="1783080"/>
            <a:ext cx="1600200" cy="2026920"/>
          </a:xfrm>
          <a:prstGeom prst="rect">
            <a:avLst/>
          </a:prstGeom>
          <a:noFill/>
          <a:ln>
            <a:solidFill>
              <a:schemeClr val="tx1"/>
            </a:solidFill>
          </a:ln>
        </p:spPr>
      </p:pic>
      <p:pic>
        <p:nvPicPr>
          <p:cNvPr id="289795" name="Picture 3" descr="C:\Users\jtk0\AppData\Local\Microsoft\Windows\Temporary Internet Files\Content.Outlook\8UY6CS6L\headshot Picture 17.jpg"/>
          <p:cNvPicPr>
            <a:picLocks noChangeAspect="1" noChangeArrowheads="1"/>
          </p:cNvPicPr>
          <p:nvPr/>
        </p:nvPicPr>
        <p:blipFill>
          <a:blip r:embed="rId4" cstate="print"/>
          <a:srcRect/>
          <a:stretch>
            <a:fillRect/>
          </a:stretch>
        </p:blipFill>
        <p:spPr bwMode="auto">
          <a:xfrm>
            <a:off x="533400" y="4038599"/>
            <a:ext cx="1600200" cy="2103967"/>
          </a:xfrm>
          <a:prstGeom prst="rect">
            <a:avLst/>
          </a:prstGeom>
          <a:noFill/>
          <a:ln>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bg1">
                    <a:lumMod val="50000"/>
                  </a:schemeClr>
                </a:solidFill>
              </a:rPr>
              <a:t>Programs and Pedagogy</a:t>
            </a:r>
            <a:r>
              <a:rPr lang="en-US" dirty="0" smtClean="0"/>
              <a:t/>
            </a:r>
            <a:br>
              <a:rPr lang="en-US" dirty="0" smtClean="0"/>
            </a:br>
            <a:r>
              <a:rPr lang="en-US" dirty="0" smtClean="0"/>
              <a:t>Panelists</a:t>
            </a:r>
            <a:endParaRPr lang="en-US" dirty="0"/>
          </a:p>
        </p:txBody>
      </p:sp>
      <p:sp>
        <p:nvSpPr>
          <p:cNvPr id="3" name="Content Placeholder 2"/>
          <p:cNvSpPr>
            <a:spLocks noGrp="1"/>
          </p:cNvSpPr>
          <p:nvPr>
            <p:ph idx="1"/>
          </p:nvPr>
        </p:nvSpPr>
        <p:spPr>
          <a:xfrm>
            <a:off x="2438400" y="1600200"/>
            <a:ext cx="6248400" cy="4525963"/>
          </a:xfrm>
        </p:spPr>
        <p:txBody>
          <a:bodyPr/>
          <a:lstStyle/>
          <a:p>
            <a:pPr>
              <a:buNone/>
            </a:pPr>
            <a:r>
              <a:rPr lang="en-US" b="1" dirty="0" smtClean="0"/>
              <a:t>Elizabeth </a:t>
            </a:r>
            <a:r>
              <a:rPr lang="en-US" b="1" dirty="0" err="1" smtClean="0"/>
              <a:t>Cerceo</a:t>
            </a:r>
            <a:r>
              <a:rPr lang="en-US" b="1" dirty="0" smtClean="0"/>
              <a:t>, MD</a:t>
            </a:r>
          </a:p>
          <a:p>
            <a:r>
              <a:rPr lang="en-US" sz="2800" dirty="0" smtClean="0"/>
              <a:t>Assistant Professor of Medicine</a:t>
            </a:r>
          </a:p>
          <a:p>
            <a:r>
              <a:rPr lang="en-US" sz="2800" dirty="0" smtClean="0"/>
              <a:t>Cooper Medical School of Rowan University</a:t>
            </a:r>
          </a:p>
          <a:p>
            <a:endParaRPr lang="en-US" sz="2000" b="1" dirty="0" smtClean="0"/>
          </a:p>
          <a:p>
            <a:pPr>
              <a:buNone/>
            </a:pPr>
            <a:r>
              <a:rPr lang="en-US" b="1" dirty="0" smtClean="0"/>
              <a:t>Monica Zimmerman</a:t>
            </a:r>
          </a:p>
          <a:p>
            <a:r>
              <a:rPr lang="en-US" sz="2800" dirty="0" smtClean="0"/>
              <a:t>Director of Museum Education</a:t>
            </a:r>
          </a:p>
          <a:p>
            <a:r>
              <a:rPr lang="en-US" sz="2800" dirty="0" smtClean="0"/>
              <a:t>Pennsylvania Academy of the Fine Arts</a:t>
            </a:r>
            <a:endParaRPr lang="en-US" sz="2800" dirty="0"/>
          </a:p>
        </p:txBody>
      </p:sp>
      <p:pic>
        <p:nvPicPr>
          <p:cNvPr id="292866" name="Picture 2" descr="C:\Users\jtk0\AppData\Local\Microsoft\Windows\Temporary Internet Files\Content.Outlook\8UY6CS6L\MONICA_HEAD SHOT-5X7 300DPI.jpg"/>
          <p:cNvPicPr>
            <a:picLocks noChangeAspect="1" noChangeArrowheads="1"/>
          </p:cNvPicPr>
          <p:nvPr/>
        </p:nvPicPr>
        <p:blipFill>
          <a:blip r:embed="rId3" cstate="print"/>
          <a:srcRect/>
          <a:stretch>
            <a:fillRect/>
          </a:stretch>
        </p:blipFill>
        <p:spPr bwMode="auto">
          <a:xfrm>
            <a:off x="441960" y="3962400"/>
            <a:ext cx="1767840" cy="2209800"/>
          </a:xfrm>
          <a:prstGeom prst="rect">
            <a:avLst/>
          </a:prstGeom>
          <a:noFill/>
          <a:ln>
            <a:solidFill>
              <a:schemeClr val="tx1"/>
            </a:solidFill>
          </a:ln>
        </p:spPr>
      </p:pic>
      <p:pic>
        <p:nvPicPr>
          <p:cNvPr id="292867" name="Picture 3" descr="C:\Users\jtk0\AppData\Local\Microsoft\Windows\Temporary Internet Files\Content.Outlook\8UY6CS6L\image001 (2).jpg"/>
          <p:cNvPicPr>
            <a:picLocks noChangeAspect="1" noChangeArrowheads="1"/>
          </p:cNvPicPr>
          <p:nvPr/>
        </p:nvPicPr>
        <p:blipFill>
          <a:blip r:embed="rId4" cstate="print"/>
          <a:srcRect/>
          <a:stretch>
            <a:fillRect/>
          </a:stretch>
        </p:blipFill>
        <p:spPr bwMode="auto">
          <a:xfrm>
            <a:off x="457200" y="1600200"/>
            <a:ext cx="1752600" cy="2181428"/>
          </a:xfrm>
          <a:prstGeom prst="rect">
            <a:avLst/>
          </a:prstGeom>
          <a:noFill/>
          <a:ln>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bg1">
                    <a:lumMod val="50000"/>
                  </a:schemeClr>
                </a:solidFill>
              </a:rPr>
              <a:t>Programs and Pedagogy</a:t>
            </a:r>
            <a:r>
              <a:rPr lang="en-US" dirty="0" smtClean="0"/>
              <a:t/>
            </a:r>
            <a:br>
              <a:rPr lang="en-US" dirty="0" smtClean="0"/>
            </a:br>
            <a:r>
              <a:rPr lang="en-US" dirty="0" smtClean="0"/>
              <a:t>Panelists</a:t>
            </a:r>
            <a:endParaRPr lang="en-US" dirty="0"/>
          </a:p>
        </p:txBody>
      </p:sp>
      <p:sp>
        <p:nvSpPr>
          <p:cNvPr id="3" name="Content Placeholder 2"/>
          <p:cNvSpPr>
            <a:spLocks noGrp="1"/>
          </p:cNvSpPr>
          <p:nvPr>
            <p:ph idx="1"/>
          </p:nvPr>
        </p:nvSpPr>
        <p:spPr>
          <a:xfrm>
            <a:off x="2590800" y="1600200"/>
            <a:ext cx="6248400" cy="4525963"/>
          </a:xfrm>
        </p:spPr>
        <p:txBody>
          <a:bodyPr>
            <a:normAutofit lnSpcReduction="10000"/>
          </a:bodyPr>
          <a:lstStyle/>
          <a:p>
            <a:pPr>
              <a:buNone/>
            </a:pPr>
            <a:r>
              <a:rPr lang="sv-SE" b="1" dirty="0" smtClean="0"/>
              <a:t>David Ecker, MD</a:t>
            </a:r>
          </a:p>
          <a:p>
            <a:r>
              <a:rPr lang="en-US" sz="2800" dirty="0" smtClean="0"/>
              <a:t>Assistant Professor of Hospital Med</a:t>
            </a:r>
          </a:p>
          <a:p>
            <a:r>
              <a:rPr lang="en-US" sz="2800" dirty="0" err="1" smtClean="0"/>
              <a:t>Morsani</a:t>
            </a:r>
            <a:r>
              <a:rPr lang="en-US" sz="2800" dirty="0" smtClean="0"/>
              <a:t> College of Medicine, University of South Florida</a:t>
            </a:r>
          </a:p>
          <a:p>
            <a:endParaRPr lang="en-US" sz="2800" b="1" dirty="0" smtClean="0"/>
          </a:p>
          <a:p>
            <a:pPr>
              <a:buNone/>
            </a:pPr>
            <a:r>
              <a:rPr lang="en-US" b="1" dirty="0" smtClean="0"/>
              <a:t>Megan Voeller</a:t>
            </a:r>
          </a:p>
          <a:p>
            <a:r>
              <a:rPr lang="en-US" sz="2800" dirty="0" smtClean="0"/>
              <a:t>Associate Curator &amp; Program Director, Art in Health</a:t>
            </a:r>
          </a:p>
          <a:p>
            <a:r>
              <a:rPr lang="en-US" sz="2800" dirty="0" smtClean="0"/>
              <a:t>USF Contemporary Art Museum</a:t>
            </a:r>
            <a:endParaRPr lang="en-US" sz="2800" dirty="0"/>
          </a:p>
        </p:txBody>
      </p:sp>
      <p:pic>
        <p:nvPicPr>
          <p:cNvPr id="308226" name="Picture 2" descr="C:\Users\jtk0\AppData\Local\Microsoft\Windows\Temporary Internet Files\Content.Outlook\GEJL5D9Y\David Ecker.jpg"/>
          <p:cNvPicPr>
            <a:picLocks noChangeAspect="1" noChangeArrowheads="1"/>
          </p:cNvPicPr>
          <p:nvPr/>
        </p:nvPicPr>
        <p:blipFill>
          <a:blip r:embed="rId3" cstate="print"/>
          <a:srcRect l="6400"/>
          <a:stretch>
            <a:fillRect/>
          </a:stretch>
        </p:blipFill>
        <p:spPr bwMode="auto">
          <a:xfrm>
            <a:off x="457200" y="1769533"/>
            <a:ext cx="1981200" cy="2116667"/>
          </a:xfrm>
          <a:prstGeom prst="rect">
            <a:avLst/>
          </a:prstGeom>
          <a:noFill/>
          <a:ln>
            <a:solidFill>
              <a:schemeClr val="tx1"/>
            </a:solidFill>
          </a:ln>
        </p:spPr>
      </p:pic>
      <p:pic>
        <p:nvPicPr>
          <p:cNvPr id="308227" name="Picture 3" descr="C:\Users\jtk0\AppData\Local\Microsoft\Windows\Temporary Internet Files\Content.Outlook\GEJL5D9Y\megan_voeller (2).jpg"/>
          <p:cNvPicPr>
            <a:picLocks noChangeAspect="1" noChangeArrowheads="1"/>
          </p:cNvPicPr>
          <p:nvPr/>
        </p:nvPicPr>
        <p:blipFill>
          <a:blip r:embed="rId4" cstate="print"/>
          <a:srcRect/>
          <a:stretch>
            <a:fillRect/>
          </a:stretch>
        </p:blipFill>
        <p:spPr bwMode="auto">
          <a:xfrm>
            <a:off x="472157" y="4191000"/>
            <a:ext cx="1986392" cy="1911350"/>
          </a:xfrm>
          <a:prstGeom prst="rect">
            <a:avLst/>
          </a:prstGeom>
          <a:noFill/>
          <a:ln>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2" cstate="print"/>
          <a:srcRect/>
          <a:stretch>
            <a:fillRect/>
          </a:stretch>
        </p:blipFill>
        <p:spPr bwMode="auto">
          <a:xfrm>
            <a:off x="704850" y="571499"/>
            <a:ext cx="7829550" cy="570850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944813" y="2971800"/>
            <a:ext cx="5162550" cy="3505200"/>
          </a:xfrm>
        </p:spPr>
        <p:txBody>
          <a:bodyPr>
            <a:normAutofit fontScale="90000"/>
          </a:bodyPr>
          <a:lstStyle/>
          <a:p>
            <a:pPr eaLnBrk="1" hangingPunct="1"/>
            <a:r>
              <a:rPr lang="en-US" sz="3600" dirty="0" smtClean="0">
                <a:latin typeface="Calibri" pitchFamily="34" charset="0"/>
              </a:rPr>
              <a:t>A Night at the Museum:</a:t>
            </a:r>
            <a:br>
              <a:rPr lang="en-US" sz="3600" dirty="0" smtClean="0">
                <a:latin typeface="Calibri" pitchFamily="34" charset="0"/>
              </a:rPr>
            </a:br>
            <a:r>
              <a:rPr lang="en-US" sz="3600" dirty="0" smtClean="0">
                <a:latin typeface="Calibri" pitchFamily="34" charset="0"/>
              </a:rPr>
              <a:t>Using Visual Arts to Teach Wellness</a:t>
            </a:r>
            <a:br>
              <a:rPr lang="en-US" sz="3600" dirty="0" smtClean="0">
                <a:latin typeface="Calibri" pitchFamily="34" charset="0"/>
              </a:rPr>
            </a:br>
            <a:r>
              <a:rPr lang="en-US" sz="2400" i="1" dirty="0" smtClean="0">
                <a:latin typeface="Calibri" pitchFamily="34" charset="0"/>
              </a:rPr>
              <a:t/>
            </a:r>
            <a:br>
              <a:rPr lang="en-US" sz="2400" i="1" dirty="0" smtClean="0">
                <a:latin typeface="Calibri" pitchFamily="34" charset="0"/>
              </a:rPr>
            </a:br>
            <a:r>
              <a:rPr lang="en-US" sz="2400" i="1" dirty="0" smtClean="0">
                <a:latin typeface="Calibri" pitchFamily="34" charset="0"/>
              </a:rPr>
              <a:t>Brooke DiGiovanni Evans M.Ed.</a:t>
            </a:r>
            <a:br>
              <a:rPr lang="en-US" sz="2400" i="1" dirty="0" smtClean="0">
                <a:latin typeface="Calibri" pitchFamily="34" charset="0"/>
              </a:rPr>
            </a:br>
            <a:r>
              <a:rPr lang="en-US" sz="2400" i="1" dirty="0" smtClean="0">
                <a:latin typeface="Calibri" pitchFamily="34" charset="0"/>
              </a:rPr>
              <a:t>Katherine Johnson, MD</a:t>
            </a:r>
            <a:br>
              <a:rPr lang="en-US" sz="2400" i="1" dirty="0" smtClean="0">
                <a:latin typeface="Calibri" pitchFamily="34" charset="0"/>
              </a:rPr>
            </a:br>
            <a:r>
              <a:rPr lang="en-US" sz="2400" i="1" dirty="0" smtClean="0">
                <a:latin typeface="Calibri" pitchFamily="34" charset="0"/>
              </a:rPr>
              <a:t>Laura Bookman, MD</a:t>
            </a:r>
            <a:br>
              <a:rPr lang="en-US" sz="2400" i="1" dirty="0" smtClean="0">
                <a:latin typeface="Calibri" pitchFamily="34" charset="0"/>
              </a:rPr>
            </a:br>
            <a:r>
              <a:rPr lang="en-US" sz="2400" i="1" dirty="0" smtClean="0">
                <a:latin typeface="Calibri" pitchFamily="34" charset="0"/>
              </a:rPr>
              <a:t>Celeste Royce MD</a:t>
            </a:r>
            <a:r>
              <a:rPr lang="en-US" sz="2400" i="1" dirty="0">
                <a:latin typeface="Calibri" pitchFamily="34" charset="0"/>
              </a:rPr>
              <a:t/>
            </a:r>
            <a:br>
              <a:rPr lang="en-US" sz="2400" i="1" dirty="0">
                <a:latin typeface="Calibri" pitchFamily="34" charset="0"/>
              </a:rPr>
            </a:br>
            <a:endParaRPr lang="en-US" sz="3600" dirty="0" smtClean="0">
              <a:latin typeface="Calibri" pitchFamily="34" charset="0"/>
            </a:endParaRPr>
          </a:p>
        </p:txBody>
      </p:sp>
      <p:pic>
        <p:nvPicPr>
          <p:cNvPr id="3" name="Picture 2" descr="Museum of Fine Arts_Boston_Logo_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147" y="1219200"/>
            <a:ext cx="2526853" cy="406403"/>
          </a:xfrm>
          <a:prstGeom prst="rect">
            <a:avLst/>
          </a:prstGeom>
        </p:spPr>
      </p:pic>
    </p:spTree>
    <p:extLst>
      <p:ext uri="{BB962C8B-B14F-4D97-AF65-F5344CB8AC3E}">
        <p14:creationId xmlns:p14="http://schemas.microsoft.com/office/powerpoint/2010/main" val="9011484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891" y="415130"/>
            <a:ext cx="7335837" cy="688975"/>
          </a:xfrm>
        </p:spPr>
        <p:txBody>
          <a:bodyPr/>
          <a:lstStyle/>
          <a:p>
            <a:pPr algn="ctr"/>
            <a:r>
              <a:rPr lang="en-US" sz="3200" b="1" dirty="0" smtClean="0">
                <a:latin typeface="Calibri"/>
                <a:cs typeface="Calibri"/>
              </a:rPr>
              <a:t>Course Outline</a:t>
            </a:r>
            <a:endParaRPr lang="en-US" sz="3200" b="1" dirty="0">
              <a:latin typeface="Calibri"/>
              <a:cs typeface="Calibri"/>
            </a:endParaRPr>
          </a:p>
        </p:txBody>
      </p:sp>
      <p:sp>
        <p:nvSpPr>
          <p:cNvPr id="3" name="Content Placeholder 2"/>
          <p:cNvSpPr>
            <a:spLocks noGrp="1"/>
          </p:cNvSpPr>
          <p:nvPr>
            <p:ph idx="1"/>
          </p:nvPr>
        </p:nvSpPr>
        <p:spPr>
          <a:xfrm>
            <a:off x="142169" y="1244009"/>
            <a:ext cx="4068323" cy="5041545"/>
          </a:xfrm>
        </p:spPr>
        <p:txBody>
          <a:bodyPr>
            <a:normAutofit fontScale="92500" lnSpcReduction="10000"/>
          </a:bodyPr>
          <a:lstStyle/>
          <a:p>
            <a:pPr marL="0" indent="0"/>
            <a:r>
              <a:rPr lang="en-US" sz="2200" dirty="0" smtClean="0">
                <a:latin typeface="Calibri"/>
                <a:cs typeface="Calibri"/>
              </a:rPr>
              <a:t>Started in 2014</a:t>
            </a:r>
          </a:p>
          <a:p>
            <a:pPr marL="0" indent="0"/>
            <a:endParaRPr lang="en-US" sz="2200" dirty="0" smtClean="0">
              <a:latin typeface="Calibri"/>
              <a:cs typeface="Calibri"/>
            </a:endParaRPr>
          </a:p>
          <a:p>
            <a:pPr marL="0" indent="0"/>
            <a:r>
              <a:rPr lang="en-US" sz="2200" dirty="0" smtClean="0">
                <a:latin typeface="Calibri"/>
                <a:cs typeface="Calibri"/>
              </a:rPr>
              <a:t>4th year students and OBGYN Residents </a:t>
            </a:r>
          </a:p>
          <a:p>
            <a:pPr marL="0" indent="0"/>
            <a:endParaRPr lang="en-US" sz="2200" dirty="0">
              <a:latin typeface="Calibri"/>
              <a:cs typeface="Calibri"/>
            </a:endParaRPr>
          </a:p>
          <a:p>
            <a:pPr marL="0" indent="0"/>
            <a:r>
              <a:rPr lang="en-US" sz="2200" dirty="0" smtClean="0">
                <a:latin typeface="Calibri"/>
                <a:cs typeface="Calibri"/>
              </a:rPr>
              <a:t>Elective in protected time</a:t>
            </a:r>
          </a:p>
          <a:p>
            <a:pPr marL="0" indent="0"/>
            <a:endParaRPr lang="en-US" sz="2200" dirty="0" smtClean="0">
              <a:latin typeface="Calibri"/>
              <a:cs typeface="Calibri"/>
            </a:endParaRPr>
          </a:p>
          <a:p>
            <a:pPr marL="0" indent="0"/>
            <a:r>
              <a:rPr lang="en-US" sz="2200" dirty="0" smtClean="0">
                <a:latin typeface="Calibri"/>
                <a:cs typeface="Calibri"/>
              </a:rPr>
              <a:t>Part of Wellness Initiative</a:t>
            </a:r>
          </a:p>
          <a:p>
            <a:pPr marL="0" indent="0"/>
            <a:endParaRPr lang="en-US" sz="2200" dirty="0" smtClean="0">
              <a:latin typeface="Calibri"/>
              <a:cs typeface="Calibri"/>
            </a:endParaRPr>
          </a:p>
          <a:p>
            <a:pPr marL="0" indent="0"/>
            <a:r>
              <a:rPr lang="en-US" sz="2200" dirty="0" smtClean="0">
                <a:latin typeface="Calibri"/>
                <a:cs typeface="Calibri"/>
              </a:rPr>
              <a:t>8-10 participants per session</a:t>
            </a:r>
          </a:p>
          <a:p>
            <a:pPr marL="0" indent="0"/>
            <a:endParaRPr lang="en-US" sz="2200" dirty="0" smtClean="0">
              <a:latin typeface="Calibri"/>
              <a:cs typeface="Calibri"/>
            </a:endParaRPr>
          </a:p>
          <a:p>
            <a:pPr marL="0" indent="0"/>
            <a:r>
              <a:rPr lang="en-US" sz="2200" dirty="0" smtClean="0">
                <a:latin typeface="Calibri"/>
                <a:cs typeface="Calibri"/>
              </a:rPr>
              <a:t>2 hour session in evening</a:t>
            </a:r>
          </a:p>
          <a:p>
            <a:pPr marL="0" indent="0"/>
            <a:endParaRPr lang="en-US" sz="2200" dirty="0" smtClean="0">
              <a:latin typeface="Calibri"/>
              <a:cs typeface="Calibri"/>
            </a:endParaRPr>
          </a:p>
          <a:p>
            <a:pPr marL="0" indent="0"/>
            <a:r>
              <a:rPr lang="en-US" sz="2200" dirty="0" smtClean="0">
                <a:latin typeface="Calibri"/>
                <a:cs typeface="Calibri"/>
              </a:rPr>
              <a:t>Evaluated </a:t>
            </a:r>
            <a:r>
              <a:rPr lang="en-US" sz="2200" dirty="0">
                <a:latin typeface="Calibri"/>
                <a:cs typeface="Calibri"/>
              </a:rPr>
              <a:t>p</a:t>
            </a:r>
            <a:r>
              <a:rPr lang="en-US" sz="2200" dirty="0" smtClean="0">
                <a:latin typeface="Calibri"/>
                <a:cs typeface="Calibri"/>
              </a:rPr>
              <a:t>erceived </a:t>
            </a:r>
            <a:r>
              <a:rPr lang="en-US" sz="2200" dirty="0">
                <a:latin typeface="Calibri"/>
                <a:cs typeface="Calibri"/>
              </a:rPr>
              <a:t>s</a:t>
            </a:r>
            <a:r>
              <a:rPr lang="en-US" sz="2200" dirty="0" smtClean="0">
                <a:latin typeface="Calibri"/>
                <a:cs typeface="Calibri"/>
              </a:rPr>
              <a:t>tress </a:t>
            </a:r>
            <a:r>
              <a:rPr lang="en-US" sz="2200" dirty="0">
                <a:latin typeface="Calibri"/>
                <a:cs typeface="Calibri"/>
              </a:rPr>
              <a:t>l</a:t>
            </a:r>
            <a:r>
              <a:rPr lang="en-US" sz="2200" dirty="0" smtClean="0">
                <a:latin typeface="Calibri"/>
                <a:cs typeface="Calibri"/>
              </a:rPr>
              <a:t>evels </a:t>
            </a:r>
            <a:r>
              <a:rPr lang="en-US" sz="2200" dirty="0">
                <a:latin typeface="Calibri"/>
                <a:cs typeface="Calibri"/>
              </a:rPr>
              <a:t>before and after participation</a:t>
            </a:r>
          </a:p>
          <a:p>
            <a:pPr>
              <a:buFont typeface="Arial" panose="020B0604020202020204" pitchFamily="34" charset="0"/>
              <a:buChar char="•"/>
            </a:pPr>
            <a:endParaRPr lang="en-US" sz="2400" dirty="0" smtClean="0">
              <a:latin typeface="Calibri"/>
              <a:cs typeface="Calibri"/>
            </a:endParaRPr>
          </a:p>
        </p:txBody>
      </p:sp>
      <p:pic>
        <p:nvPicPr>
          <p:cNvPr id="6" name="Picture 5" descr="Museum of Fine Arts_Boston_Logo_P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pic>
        <p:nvPicPr>
          <p:cNvPr id="5" name="Picture 4" descr="MedicalResidents1s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7452" y="1318437"/>
            <a:ext cx="4537148" cy="4215322"/>
          </a:xfrm>
          <a:prstGeom prst="rect">
            <a:avLst/>
          </a:prstGeom>
        </p:spPr>
      </p:pic>
    </p:spTree>
    <p:extLst>
      <p:ext uri="{BB962C8B-B14F-4D97-AF65-F5344CB8AC3E}">
        <p14:creationId xmlns:p14="http://schemas.microsoft.com/office/powerpoint/2010/main" val="1254881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3250" cy="784578"/>
          </a:xfrm>
        </p:spPr>
        <p:txBody>
          <a:bodyPr/>
          <a:lstStyle/>
          <a:p>
            <a:pPr algn="ctr"/>
            <a:r>
              <a:rPr lang="en-US" sz="3200" b="1" dirty="0" smtClean="0">
                <a:latin typeface="Calibri"/>
                <a:cs typeface="Calibri"/>
              </a:rPr>
              <a:t>Goals and Competencies</a:t>
            </a:r>
            <a:endParaRPr lang="en-US" sz="3200" b="1" dirty="0">
              <a:latin typeface="Calibri"/>
              <a:cs typeface="Calibri"/>
            </a:endParaRPr>
          </a:p>
        </p:txBody>
      </p:sp>
      <p:sp>
        <p:nvSpPr>
          <p:cNvPr id="3" name="Content Placeholder 2"/>
          <p:cNvSpPr>
            <a:spLocks noGrp="1"/>
          </p:cNvSpPr>
          <p:nvPr>
            <p:ph idx="1"/>
          </p:nvPr>
        </p:nvSpPr>
        <p:spPr>
          <a:xfrm>
            <a:off x="0" y="1598788"/>
            <a:ext cx="4136065" cy="3879850"/>
          </a:xfrm>
        </p:spPr>
        <p:txBody>
          <a:bodyPr>
            <a:normAutofit fontScale="70000" lnSpcReduction="20000"/>
          </a:bodyPr>
          <a:lstStyle/>
          <a:p>
            <a:r>
              <a:rPr lang="en-US" sz="2400" dirty="0" smtClean="0">
                <a:latin typeface="Calibri" panose="020F0502020204030204" pitchFamily="34" charset="0"/>
              </a:rPr>
              <a:t>Short, focused group activity </a:t>
            </a:r>
          </a:p>
          <a:p>
            <a:r>
              <a:rPr lang="en-US" sz="2400" dirty="0">
                <a:latin typeface="Calibri" panose="020F0502020204030204" pitchFamily="34" charset="0"/>
              </a:rPr>
              <a:t>	</a:t>
            </a:r>
            <a:r>
              <a:rPr lang="en-US" sz="2400" dirty="0" smtClean="0">
                <a:latin typeface="Calibri" panose="020F0502020204030204" pitchFamily="34" charset="0"/>
              </a:rPr>
              <a:t>Promote wellness</a:t>
            </a:r>
          </a:p>
          <a:p>
            <a:r>
              <a:rPr lang="en-US" sz="2400" dirty="0">
                <a:latin typeface="Calibri" panose="020F0502020204030204" pitchFamily="34" charset="0"/>
              </a:rPr>
              <a:t>	D</a:t>
            </a:r>
            <a:r>
              <a:rPr lang="en-US" sz="2400" dirty="0" smtClean="0">
                <a:latin typeface="Calibri" panose="020F0502020204030204" pitchFamily="34" charset="0"/>
              </a:rPr>
              <a:t>ecrease stress</a:t>
            </a:r>
          </a:p>
          <a:p>
            <a:r>
              <a:rPr lang="en-US" sz="2400" dirty="0">
                <a:latin typeface="Calibri" panose="020F0502020204030204" pitchFamily="34" charset="0"/>
              </a:rPr>
              <a:t>	</a:t>
            </a:r>
            <a:r>
              <a:rPr lang="en-US" sz="2400" dirty="0" smtClean="0">
                <a:latin typeface="Calibri" panose="020F0502020204030204" pitchFamily="34" charset="0"/>
              </a:rPr>
              <a:t>Increase reflective capacity</a:t>
            </a:r>
          </a:p>
          <a:p>
            <a:endParaRPr lang="en-US" sz="2400" dirty="0" smtClean="0">
              <a:latin typeface="Calibri" panose="020F0502020204030204" pitchFamily="34" charset="0"/>
            </a:endParaRPr>
          </a:p>
          <a:p>
            <a:r>
              <a:rPr lang="en-US" sz="2400" dirty="0" smtClean="0">
                <a:latin typeface="Calibri" panose="020F0502020204030204" pitchFamily="34" charset="0"/>
              </a:rPr>
              <a:t>Emphasis on lifelong learning</a:t>
            </a:r>
          </a:p>
          <a:p>
            <a:endParaRPr lang="en-US" sz="2400" dirty="0" smtClean="0">
              <a:latin typeface="Calibri" panose="020F0502020204030204" pitchFamily="34" charset="0"/>
            </a:endParaRPr>
          </a:p>
          <a:p>
            <a:r>
              <a:rPr lang="en-US" sz="2400" dirty="0" smtClean="0">
                <a:latin typeface="Calibri" panose="020F0502020204030204" pitchFamily="34" charset="0"/>
              </a:rPr>
              <a:t>Pilot program for teaching mindfulness</a:t>
            </a:r>
          </a:p>
          <a:p>
            <a:endParaRPr lang="en-US" sz="2400" dirty="0" smtClean="0">
              <a:latin typeface="Calibri" panose="020F0502020204030204" pitchFamily="34" charset="0"/>
            </a:endParaRPr>
          </a:p>
          <a:p>
            <a:r>
              <a:rPr lang="en-US" sz="2400" dirty="0" smtClean="0">
                <a:latin typeface="Calibri" panose="020F0502020204030204" pitchFamily="34" charset="0"/>
              </a:rPr>
              <a:t>Prevent and address burnout</a:t>
            </a:r>
          </a:p>
          <a:p>
            <a:endParaRPr lang="en-US" sz="2400" dirty="0">
              <a:latin typeface="Calibri" panose="020F0502020204030204" pitchFamily="34" charset="0"/>
            </a:endParaRPr>
          </a:p>
          <a:p>
            <a:r>
              <a:rPr lang="en-US" sz="2400" dirty="0" smtClean="0">
                <a:latin typeface="Calibri" panose="020F0502020204030204" pitchFamily="34" charset="0"/>
              </a:rPr>
              <a:t>Address OBGYN  Milestones in Professionalism, Interpersonal Skills and Shared Decision Making</a:t>
            </a:r>
          </a:p>
          <a:p>
            <a:endParaRPr lang="en-US" sz="2400" dirty="0">
              <a:latin typeface="Calibri" panose="020F0502020204030204" pitchFamily="34" charset="0"/>
            </a:endParaRPr>
          </a:p>
          <a:p>
            <a:endParaRPr lang="en-US" sz="2400" dirty="0">
              <a:latin typeface="Calibri" panose="020F0502020204030204" pitchFamily="34" charset="0"/>
            </a:endParaRPr>
          </a:p>
        </p:txBody>
      </p:sp>
      <p:pic>
        <p:nvPicPr>
          <p:cNvPr id="4" name="Picture 3" descr="contemporarysm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1758" y="1598788"/>
            <a:ext cx="4730914" cy="3678768"/>
          </a:xfrm>
          <a:prstGeom prst="rect">
            <a:avLst/>
          </a:prstGeom>
        </p:spPr>
      </p:pic>
      <p:pic>
        <p:nvPicPr>
          <p:cNvPr id="5" name="Picture 4" descr="Museum of Fine Arts_Boston_Logo_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spTree>
    <p:extLst>
      <p:ext uri="{BB962C8B-B14F-4D97-AF65-F5344CB8AC3E}">
        <p14:creationId xmlns:p14="http://schemas.microsoft.com/office/powerpoint/2010/main" val="9256998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3250" cy="812800"/>
          </a:xfrm>
        </p:spPr>
        <p:txBody>
          <a:bodyPr/>
          <a:lstStyle/>
          <a:p>
            <a:pPr algn="ctr"/>
            <a:r>
              <a:rPr lang="en-US" sz="3200" b="1" dirty="0" smtClean="0">
                <a:latin typeface="Calibri"/>
                <a:cs typeface="Calibri"/>
              </a:rPr>
              <a:t>Workshop Activities</a:t>
            </a:r>
            <a:endParaRPr lang="en-US" sz="3200" dirty="0"/>
          </a:p>
        </p:txBody>
      </p:sp>
      <p:sp>
        <p:nvSpPr>
          <p:cNvPr id="3" name="Content Placeholder 2"/>
          <p:cNvSpPr>
            <a:spLocks noGrp="1"/>
          </p:cNvSpPr>
          <p:nvPr>
            <p:ph idx="1"/>
          </p:nvPr>
        </p:nvSpPr>
        <p:spPr>
          <a:xfrm>
            <a:off x="160867" y="1481668"/>
            <a:ext cx="3465689" cy="3879850"/>
          </a:xfrm>
        </p:spPr>
        <p:txBody>
          <a:bodyPr>
            <a:normAutofit fontScale="92500" lnSpcReduction="10000"/>
          </a:bodyPr>
          <a:lstStyle/>
          <a:p>
            <a:pPr>
              <a:buFont typeface="Arial"/>
              <a:buChar char="•"/>
            </a:pPr>
            <a:r>
              <a:rPr lang="en-US" sz="2200" dirty="0" smtClean="0">
                <a:latin typeface="Calibri"/>
                <a:cs typeface="Calibri"/>
              </a:rPr>
              <a:t>Introduction</a:t>
            </a:r>
          </a:p>
          <a:p>
            <a:pPr marL="0" indent="0"/>
            <a:endParaRPr lang="en-US" sz="2200" dirty="0" smtClean="0">
              <a:latin typeface="Calibri"/>
              <a:cs typeface="Calibri"/>
            </a:endParaRPr>
          </a:p>
          <a:p>
            <a:pPr>
              <a:buFont typeface="Arial"/>
              <a:buChar char="•"/>
            </a:pPr>
            <a:r>
              <a:rPr lang="en-US" sz="2200" dirty="0" smtClean="0">
                <a:latin typeface="Calibri"/>
                <a:cs typeface="Calibri"/>
              </a:rPr>
              <a:t>Visual Thinking Strategies Discussion</a:t>
            </a:r>
          </a:p>
          <a:p>
            <a:pPr marL="0" indent="0"/>
            <a:endParaRPr lang="en-US" sz="2200" dirty="0" smtClean="0">
              <a:latin typeface="Calibri"/>
              <a:cs typeface="Calibri"/>
            </a:endParaRPr>
          </a:p>
          <a:p>
            <a:pPr>
              <a:buFont typeface="Arial"/>
              <a:buChar char="•"/>
            </a:pPr>
            <a:r>
              <a:rPr lang="en-US" sz="2200" dirty="0" smtClean="0">
                <a:latin typeface="Calibri"/>
                <a:cs typeface="Calibri"/>
              </a:rPr>
              <a:t>Metaphors in Medicine, Art and Life</a:t>
            </a:r>
          </a:p>
          <a:p>
            <a:pPr marL="0" indent="0"/>
            <a:endParaRPr lang="en-US" sz="2200" dirty="0" smtClean="0">
              <a:latin typeface="Calibri"/>
              <a:cs typeface="Calibri"/>
            </a:endParaRPr>
          </a:p>
          <a:p>
            <a:pPr>
              <a:buFont typeface="Arial"/>
              <a:buChar char="•"/>
            </a:pPr>
            <a:r>
              <a:rPr lang="en-US" sz="2200" dirty="0" smtClean="0">
                <a:latin typeface="Calibri"/>
                <a:cs typeface="Calibri"/>
              </a:rPr>
              <a:t>Drawing Activity</a:t>
            </a:r>
          </a:p>
          <a:p>
            <a:pPr marL="0" indent="0"/>
            <a:endParaRPr lang="en-US" sz="2200" dirty="0" smtClean="0">
              <a:latin typeface="Calibri"/>
              <a:cs typeface="Calibri"/>
            </a:endParaRPr>
          </a:p>
          <a:p>
            <a:pPr>
              <a:buFont typeface="Arial"/>
              <a:buChar char="•"/>
            </a:pPr>
            <a:r>
              <a:rPr lang="en-US" sz="2200" dirty="0" smtClean="0">
                <a:latin typeface="Calibri"/>
                <a:cs typeface="Calibri"/>
              </a:rPr>
              <a:t>Relaxation Activity</a:t>
            </a:r>
          </a:p>
          <a:p>
            <a:pPr>
              <a:buFont typeface="Arial"/>
              <a:buChar char="•"/>
            </a:pPr>
            <a:endParaRPr lang="en-US" dirty="0"/>
          </a:p>
        </p:txBody>
      </p:sp>
      <p:pic>
        <p:nvPicPr>
          <p:cNvPr id="7" name="Picture 6" descr="Kollwitzsm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6037" y="1593853"/>
            <a:ext cx="5178074" cy="3767665"/>
          </a:xfrm>
          <a:prstGeom prst="rect">
            <a:avLst/>
          </a:prstGeom>
        </p:spPr>
      </p:pic>
      <p:pic>
        <p:nvPicPr>
          <p:cNvPr id="5" name="Picture 4" descr="Museum of Fine Arts_Boston_Logo_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spTree>
    <p:extLst>
      <p:ext uri="{BB962C8B-B14F-4D97-AF65-F5344CB8AC3E}">
        <p14:creationId xmlns:p14="http://schemas.microsoft.com/office/powerpoint/2010/main" val="4495245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311"/>
            <a:ext cx="8223250" cy="855133"/>
          </a:xfrm>
        </p:spPr>
        <p:txBody>
          <a:bodyPr/>
          <a:lstStyle/>
          <a:p>
            <a:pPr algn="ctr"/>
            <a:r>
              <a:rPr lang="en-US" sz="3200" b="1" dirty="0" smtClean="0">
                <a:latin typeface="Calibri"/>
                <a:cs typeface="Calibri"/>
              </a:rPr>
              <a:t>Highlight: Relaxation Exercise</a:t>
            </a:r>
            <a:endParaRPr lang="en-US" sz="3200" b="1" dirty="0">
              <a:latin typeface="Calibri"/>
              <a:cs typeface="Calibri"/>
            </a:endParaRPr>
          </a:p>
        </p:txBody>
      </p:sp>
      <p:sp>
        <p:nvSpPr>
          <p:cNvPr id="3" name="Content Placeholder 2"/>
          <p:cNvSpPr>
            <a:spLocks noGrp="1"/>
          </p:cNvSpPr>
          <p:nvPr>
            <p:ph idx="1"/>
          </p:nvPr>
        </p:nvSpPr>
        <p:spPr>
          <a:xfrm>
            <a:off x="457199" y="4670778"/>
            <a:ext cx="8223251" cy="1058334"/>
          </a:xfrm>
        </p:spPr>
        <p:txBody>
          <a:bodyPr>
            <a:normAutofit lnSpcReduction="10000"/>
          </a:bodyPr>
          <a:lstStyle/>
          <a:p>
            <a:pPr marL="457200" indent="-457200">
              <a:buFont typeface="Arial"/>
              <a:buChar char="•"/>
            </a:pPr>
            <a:r>
              <a:rPr lang="en-US" sz="2000" dirty="0" smtClean="0">
                <a:latin typeface="Calibri"/>
                <a:cs typeface="Calibri"/>
              </a:rPr>
              <a:t>Use of museum space as a protected or sacred space</a:t>
            </a:r>
          </a:p>
          <a:p>
            <a:pPr marL="457200" indent="-457200">
              <a:buFont typeface="Arial"/>
              <a:buChar char="•"/>
            </a:pPr>
            <a:r>
              <a:rPr lang="en-US" sz="2000" dirty="0" smtClean="0">
                <a:latin typeface="Calibri"/>
                <a:cs typeface="Calibri"/>
              </a:rPr>
              <a:t>Encourages participants to reflect on experiences and attend to self-renewal and self-care.</a:t>
            </a:r>
          </a:p>
        </p:txBody>
      </p:sp>
      <p:pic>
        <p:nvPicPr>
          <p:cNvPr id="5" name="Picture 4" descr="Museum of Fine Arts_Boston_Logo_P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pic>
        <p:nvPicPr>
          <p:cNvPr id="6" name="Content Placeholder 3" descr="Buddhist.jpg"/>
          <p:cNvPicPr>
            <a:picLocks noChangeAspect="1"/>
          </p:cNvPicPr>
          <p:nvPr/>
        </p:nvPicPr>
        <p:blipFill>
          <a:blip r:embed="rId3" cstate="print">
            <a:extLst>
              <a:ext uri="{28A0092B-C50C-407E-A947-70E740481C1C}">
                <a14:useLocalDpi xmlns:a14="http://schemas.microsoft.com/office/drawing/2010/main" val="0"/>
              </a:ext>
            </a:extLst>
          </a:blip>
          <a:srcRect t="10775" b="10775"/>
          <a:stretch>
            <a:fillRect/>
          </a:stretch>
        </p:blipFill>
        <p:spPr bwMode="auto">
          <a:xfrm>
            <a:off x="1608667" y="1199444"/>
            <a:ext cx="5744815" cy="3380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5840329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225"/>
            <a:ext cx="9144000" cy="688975"/>
          </a:xfrm>
        </p:spPr>
        <p:txBody>
          <a:bodyPr>
            <a:normAutofit fontScale="90000"/>
          </a:bodyPr>
          <a:lstStyle/>
          <a:p>
            <a:pPr algn="ctr"/>
            <a:r>
              <a:rPr lang="en-US" sz="3200" b="1" dirty="0" smtClean="0">
                <a:latin typeface="Calibri"/>
                <a:cs typeface="Calibri"/>
              </a:rPr>
              <a:t>Harvard Medical School  And Museum of Fine Arts Experience: Boot Camp</a:t>
            </a:r>
            <a:endParaRPr lang="en-US" sz="3200" b="1" dirty="0">
              <a:latin typeface="Calibri"/>
              <a:cs typeface="Calibri"/>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20683647"/>
              </p:ext>
            </p:extLst>
          </p:nvPr>
        </p:nvGraphicFramePr>
        <p:xfrm>
          <a:off x="411976" y="1354138"/>
          <a:ext cx="8168498" cy="390525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descr="Museum of Fine Arts_Boston_Logo_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spTree>
    <p:extLst>
      <p:ext uri="{BB962C8B-B14F-4D97-AF65-F5344CB8AC3E}">
        <p14:creationId xmlns:p14="http://schemas.microsoft.com/office/powerpoint/2010/main" val="9548403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5204"/>
            <a:ext cx="8223250" cy="1365250"/>
          </a:xfrm>
        </p:spPr>
        <p:txBody>
          <a:bodyPr/>
          <a:lstStyle/>
          <a:p>
            <a:pPr algn="ctr"/>
            <a:r>
              <a:rPr lang="en-US" sz="3200" b="1" dirty="0" smtClean="0">
                <a:latin typeface="Calibri"/>
                <a:cs typeface="Calibri"/>
              </a:rPr>
              <a:t>Harvard Medical School  And Museum of Fine Arts Experience: Residency</a:t>
            </a:r>
            <a:endParaRPr lang="en-US" sz="3200" b="1" dirty="0">
              <a:latin typeface="Calibri"/>
              <a:cs typeface="Calibri"/>
            </a:endParaRPr>
          </a:p>
        </p:txBody>
      </p:sp>
      <p:sp>
        <p:nvSpPr>
          <p:cNvPr id="3" name="Content Placeholder 2"/>
          <p:cNvSpPr>
            <a:spLocks noGrp="1"/>
          </p:cNvSpPr>
          <p:nvPr>
            <p:ph sz="half" idx="1"/>
          </p:nvPr>
        </p:nvSpPr>
        <p:spPr>
          <a:xfrm>
            <a:off x="116114" y="1480453"/>
            <a:ext cx="4376511" cy="4403271"/>
          </a:xfrm>
        </p:spPr>
        <p:txBody>
          <a:bodyPr>
            <a:normAutofit fontScale="70000" lnSpcReduction="20000"/>
          </a:bodyPr>
          <a:lstStyle/>
          <a:p>
            <a:r>
              <a:rPr lang="en-US" dirty="0" smtClean="0">
                <a:latin typeface="Calibri" charset="0"/>
                <a:ea typeface="Calibri" charset="0"/>
                <a:cs typeface="Calibri" charset="0"/>
              </a:rPr>
              <a:t>N= 24</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Median age 29</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42% previous arts experience</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11 on inpatient rotation</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Pre and Post Activity  Perceived Stress Scale</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Trend toward decreased stress greatest in medical students  (pre 18, post 15.5)</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146461623"/>
              </p:ext>
            </p:extLst>
          </p:nvPr>
        </p:nvGraphicFramePr>
        <p:xfrm>
          <a:off x="4492625" y="1480457"/>
          <a:ext cx="4376511" cy="4403268"/>
        </p:xfrm>
        <a:graphic>
          <a:graphicData uri="http://schemas.openxmlformats.org/drawingml/2006/table">
            <a:tbl>
              <a:tblPr firstRow="1" firstCol="1" bandRow="1">
                <a:tableStyleId>{10A1B5D5-9B99-4C35-A422-299274C87663}</a:tableStyleId>
              </a:tblPr>
              <a:tblGrid>
                <a:gridCol w="2901525"/>
                <a:gridCol w="1474986"/>
              </a:tblGrid>
              <a:tr h="505395">
                <a:tc>
                  <a:txBody>
                    <a:bodyPr/>
                    <a:lstStyle/>
                    <a:p>
                      <a:pPr marL="0" marR="0" algn="ctr">
                        <a:spcBef>
                          <a:spcPts val="0"/>
                        </a:spcBef>
                        <a:spcAft>
                          <a:spcPts val="0"/>
                        </a:spcAft>
                      </a:pPr>
                      <a:r>
                        <a:rPr lang="en-US" sz="900" dirty="0">
                          <a:effectLst/>
                        </a:rPr>
                        <a:t>THEME</a:t>
                      </a:r>
                      <a:endParaRPr lang="en-US" sz="1000" dirty="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Number of interviews (%)</a:t>
                      </a:r>
                      <a:endParaRPr lang="en-US" sz="1000">
                        <a:effectLst/>
                        <a:latin typeface="Cambria" charset="0"/>
                        <a:ea typeface="ＭＳ 明朝" charset="-128"/>
                        <a:cs typeface="Times New Roman" charset="0"/>
                      </a:endParaRPr>
                    </a:p>
                  </a:txBody>
                  <a:tcPr marL="59563" marR="59563" marT="0" marB="0"/>
                </a:tc>
              </a:tr>
              <a:tr h="297711">
                <a:tc>
                  <a:txBody>
                    <a:bodyPr/>
                    <a:lstStyle/>
                    <a:p>
                      <a:pPr marL="0" marR="0">
                        <a:spcBef>
                          <a:spcPts val="0"/>
                        </a:spcBef>
                        <a:spcAft>
                          <a:spcPts val="0"/>
                        </a:spcAft>
                      </a:pPr>
                      <a:r>
                        <a:rPr lang="en-US" sz="900" dirty="0">
                          <a:effectLst/>
                        </a:rPr>
                        <a:t>Program exposed different perspectives</a:t>
                      </a:r>
                      <a:endParaRPr lang="en-US" sz="1000" dirty="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14 (64)</a:t>
                      </a:r>
                      <a:endParaRPr lang="en-US" sz="1000">
                        <a:effectLst/>
                        <a:latin typeface="Cambria" charset="0"/>
                        <a:ea typeface="ＭＳ 明朝" charset="-128"/>
                        <a:cs typeface="Times New Roman" charset="0"/>
                      </a:endParaRPr>
                    </a:p>
                  </a:txBody>
                  <a:tcPr marL="59563" marR="59563" marT="0" marB="0"/>
                </a:tc>
              </a:tr>
              <a:tr h="505395">
                <a:tc>
                  <a:txBody>
                    <a:bodyPr/>
                    <a:lstStyle/>
                    <a:p>
                      <a:pPr marL="171450" marR="0">
                        <a:spcBef>
                          <a:spcPts val="0"/>
                        </a:spcBef>
                        <a:spcAft>
                          <a:spcPts val="0"/>
                        </a:spcAft>
                      </a:pPr>
                      <a:r>
                        <a:rPr lang="en-US" sz="900">
                          <a:effectLst/>
                        </a:rPr>
                        <a:t>Program helped see colleagues in different way</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9 (41)</a:t>
                      </a:r>
                      <a:endParaRPr lang="en-US" sz="1000">
                        <a:effectLst/>
                        <a:latin typeface="Cambria" charset="0"/>
                        <a:ea typeface="ＭＳ 明朝" charset="-128"/>
                        <a:cs typeface="Times New Roman" charset="0"/>
                      </a:endParaRPr>
                    </a:p>
                  </a:txBody>
                  <a:tcPr marL="59563" marR="59563" marT="0" marB="0"/>
                </a:tc>
              </a:tr>
              <a:tr h="297711">
                <a:tc>
                  <a:txBody>
                    <a:bodyPr/>
                    <a:lstStyle/>
                    <a:p>
                      <a:pPr marL="171450" marR="0">
                        <a:spcBef>
                          <a:spcPts val="0"/>
                        </a:spcBef>
                        <a:spcAft>
                          <a:spcPts val="0"/>
                        </a:spcAft>
                      </a:pPr>
                      <a:r>
                        <a:rPr lang="en-US" sz="900">
                          <a:effectLst/>
                        </a:rPr>
                        <a:t>Program helped see situation differently</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10 (45)</a:t>
                      </a:r>
                      <a:endParaRPr lang="en-US" sz="1000">
                        <a:effectLst/>
                        <a:latin typeface="Cambria" charset="0"/>
                        <a:ea typeface="ＭＳ 明朝" charset="-128"/>
                        <a:cs typeface="Times New Roman" charset="0"/>
                      </a:endParaRPr>
                    </a:p>
                  </a:txBody>
                  <a:tcPr marL="59563" marR="59563" marT="0" marB="0"/>
                </a:tc>
              </a:tr>
              <a:tr h="297711">
                <a:tc>
                  <a:txBody>
                    <a:bodyPr/>
                    <a:lstStyle/>
                    <a:p>
                      <a:pPr marL="0" marR="0">
                        <a:spcBef>
                          <a:spcPts val="0"/>
                        </a:spcBef>
                        <a:spcAft>
                          <a:spcPts val="0"/>
                        </a:spcAft>
                      </a:pPr>
                      <a:r>
                        <a:rPr lang="en-US" sz="900" dirty="0">
                          <a:effectLst/>
                        </a:rPr>
                        <a:t>Program was accessible</a:t>
                      </a:r>
                      <a:endParaRPr lang="en-US" sz="1000" dirty="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14 (64)</a:t>
                      </a:r>
                      <a:endParaRPr lang="en-US" sz="1000">
                        <a:effectLst/>
                        <a:latin typeface="Cambria" charset="0"/>
                        <a:ea typeface="ＭＳ 明朝" charset="-128"/>
                        <a:cs typeface="Times New Roman" charset="0"/>
                      </a:endParaRPr>
                    </a:p>
                  </a:txBody>
                  <a:tcPr marL="59563" marR="59563" marT="0" marB="0"/>
                </a:tc>
              </a:tr>
              <a:tr h="505395">
                <a:tc>
                  <a:txBody>
                    <a:bodyPr/>
                    <a:lstStyle/>
                    <a:p>
                      <a:pPr marL="171450" marR="0">
                        <a:spcBef>
                          <a:spcPts val="0"/>
                        </a:spcBef>
                        <a:spcAft>
                          <a:spcPts val="0"/>
                        </a:spcAft>
                      </a:pPr>
                      <a:r>
                        <a:rPr lang="en-US" sz="900">
                          <a:effectLst/>
                        </a:rPr>
                        <a:t>Program different from what normally would do</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10 (45)</a:t>
                      </a:r>
                      <a:endParaRPr lang="en-US" sz="1000">
                        <a:effectLst/>
                        <a:latin typeface="Cambria" charset="0"/>
                        <a:ea typeface="ＭＳ 明朝" charset="-128"/>
                        <a:cs typeface="Times New Roman" charset="0"/>
                      </a:endParaRPr>
                    </a:p>
                  </a:txBody>
                  <a:tcPr marL="59563" marR="59563" marT="0" marB="0"/>
                </a:tc>
              </a:tr>
              <a:tr h="297711">
                <a:tc>
                  <a:txBody>
                    <a:bodyPr/>
                    <a:lstStyle/>
                    <a:p>
                      <a:pPr marL="0" marR="0">
                        <a:spcBef>
                          <a:spcPts val="0"/>
                        </a:spcBef>
                        <a:spcAft>
                          <a:spcPts val="0"/>
                        </a:spcAft>
                      </a:pPr>
                      <a:r>
                        <a:rPr lang="en-US" sz="900">
                          <a:effectLst/>
                        </a:rPr>
                        <a:t>Positive response to program</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17 (77)</a:t>
                      </a:r>
                      <a:endParaRPr lang="en-US" sz="1000">
                        <a:effectLst/>
                        <a:latin typeface="Cambria" charset="0"/>
                        <a:ea typeface="ＭＳ 明朝" charset="-128"/>
                        <a:cs typeface="Times New Roman" charset="0"/>
                      </a:endParaRPr>
                    </a:p>
                  </a:txBody>
                  <a:tcPr marL="59563" marR="59563" marT="0" marB="0"/>
                </a:tc>
              </a:tr>
              <a:tr h="297711">
                <a:tc>
                  <a:txBody>
                    <a:bodyPr/>
                    <a:lstStyle/>
                    <a:p>
                      <a:pPr marL="171450" marR="0">
                        <a:spcBef>
                          <a:spcPts val="0"/>
                        </a:spcBef>
                        <a:spcAft>
                          <a:spcPts val="0"/>
                        </a:spcAft>
                      </a:pPr>
                      <a:r>
                        <a:rPr lang="en-US" sz="900">
                          <a:effectLst/>
                        </a:rPr>
                        <a:t>Program enhanced relationships with peers</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8 (36)</a:t>
                      </a:r>
                      <a:endParaRPr lang="en-US" sz="1000">
                        <a:effectLst/>
                        <a:latin typeface="Cambria" charset="0"/>
                        <a:ea typeface="ＭＳ 明朝" charset="-128"/>
                        <a:cs typeface="Times New Roman" charset="0"/>
                      </a:endParaRPr>
                    </a:p>
                  </a:txBody>
                  <a:tcPr marL="59563" marR="59563" marT="0" marB="0"/>
                </a:tc>
              </a:tr>
              <a:tr h="297711">
                <a:tc>
                  <a:txBody>
                    <a:bodyPr/>
                    <a:lstStyle/>
                    <a:p>
                      <a:pPr marL="171450" marR="0">
                        <a:spcBef>
                          <a:spcPts val="0"/>
                        </a:spcBef>
                        <a:spcAft>
                          <a:spcPts val="0"/>
                        </a:spcAft>
                      </a:pPr>
                      <a:r>
                        <a:rPr lang="en-US" sz="900">
                          <a:effectLst/>
                        </a:rPr>
                        <a:t>Program was fun</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7 (32)</a:t>
                      </a:r>
                      <a:endParaRPr lang="en-US" sz="1000">
                        <a:effectLst/>
                        <a:latin typeface="Cambria" charset="0"/>
                        <a:ea typeface="ＭＳ 明朝" charset="-128"/>
                        <a:cs typeface="Times New Roman" charset="0"/>
                      </a:endParaRPr>
                    </a:p>
                  </a:txBody>
                  <a:tcPr marL="59563" marR="59563" marT="0" marB="0"/>
                </a:tc>
              </a:tr>
              <a:tr h="297711">
                <a:tc>
                  <a:txBody>
                    <a:bodyPr/>
                    <a:lstStyle/>
                    <a:p>
                      <a:pPr marL="171450" marR="0">
                        <a:spcBef>
                          <a:spcPts val="0"/>
                        </a:spcBef>
                        <a:spcAft>
                          <a:spcPts val="0"/>
                        </a:spcAft>
                      </a:pPr>
                      <a:r>
                        <a:rPr lang="en-US" sz="900">
                          <a:effectLst/>
                        </a:rPr>
                        <a:t>Program was relaxing</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9 (41)</a:t>
                      </a:r>
                      <a:endParaRPr lang="en-US" sz="1000">
                        <a:effectLst/>
                        <a:latin typeface="Cambria" charset="0"/>
                        <a:ea typeface="ＭＳ 明朝" charset="-128"/>
                        <a:cs typeface="Times New Roman" charset="0"/>
                      </a:endParaRPr>
                    </a:p>
                  </a:txBody>
                  <a:tcPr marL="59563" marR="59563" marT="0" marB="0"/>
                </a:tc>
              </a:tr>
              <a:tr h="505395">
                <a:tc>
                  <a:txBody>
                    <a:bodyPr/>
                    <a:lstStyle/>
                    <a:p>
                      <a:pPr marL="0" marR="0">
                        <a:spcBef>
                          <a:spcPts val="0"/>
                        </a:spcBef>
                        <a:spcAft>
                          <a:spcPts val="0"/>
                        </a:spcAft>
                      </a:pPr>
                      <a:r>
                        <a:rPr lang="en-US" sz="900">
                          <a:effectLst/>
                        </a:rPr>
                        <a:t>Connection between program and wellness made</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a:effectLst/>
                        </a:rPr>
                        <a:t>7 (32)</a:t>
                      </a:r>
                      <a:endParaRPr lang="en-US" sz="1000">
                        <a:effectLst/>
                        <a:latin typeface="Cambria" charset="0"/>
                        <a:ea typeface="ＭＳ 明朝" charset="-128"/>
                        <a:cs typeface="Times New Roman" charset="0"/>
                      </a:endParaRPr>
                    </a:p>
                  </a:txBody>
                  <a:tcPr marL="59563" marR="59563" marT="0" marB="0"/>
                </a:tc>
              </a:tr>
              <a:tr h="297711">
                <a:tc>
                  <a:txBody>
                    <a:bodyPr/>
                    <a:lstStyle/>
                    <a:p>
                      <a:pPr marL="0" marR="0">
                        <a:spcBef>
                          <a:spcPts val="0"/>
                        </a:spcBef>
                        <a:spcAft>
                          <a:spcPts val="0"/>
                        </a:spcAft>
                      </a:pPr>
                      <a:r>
                        <a:rPr lang="en-US" sz="900">
                          <a:effectLst/>
                        </a:rPr>
                        <a:t>Opportunity for reflection</a:t>
                      </a:r>
                      <a:endParaRPr lang="en-US" sz="1000">
                        <a:effectLst/>
                        <a:latin typeface="Cambria" charset="0"/>
                        <a:ea typeface="ＭＳ 明朝" charset="-128"/>
                        <a:cs typeface="Times New Roman" charset="0"/>
                      </a:endParaRPr>
                    </a:p>
                  </a:txBody>
                  <a:tcPr marL="59563" marR="59563" marT="0" marB="0" anchor="b"/>
                </a:tc>
                <a:tc>
                  <a:txBody>
                    <a:bodyPr/>
                    <a:lstStyle/>
                    <a:p>
                      <a:pPr marL="0" marR="0" algn="ctr">
                        <a:spcBef>
                          <a:spcPts val="0"/>
                        </a:spcBef>
                        <a:spcAft>
                          <a:spcPts val="0"/>
                        </a:spcAft>
                      </a:pPr>
                      <a:r>
                        <a:rPr lang="en-US" sz="900" dirty="0">
                          <a:effectLst/>
                        </a:rPr>
                        <a:t>12 (55)</a:t>
                      </a:r>
                      <a:endParaRPr lang="en-US" sz="1000" dirty="0">
                        <a:effectLst/>
                        <a:latin typeface="Cambria" charset="0"/>
                        <a:ea typeface="ＭＳ 明朝" charset="-128"/>
                        <a:cs typeface="Times New Roman" charset="0"/>
                      </a:endParaRPr>
                    </a:p>
                  </a:txBody>
                  <a:tcPr marL="59563" marR="59563" marT="0" marB="0"/>
                </a:tc>
              </a:tr>
            </a:tbl>
          </a:graphicData>
        </a:graphic>
      </p:graphicFrame>
      <p:pic>
        <p:nvPicPr>
          <p:cNvPr id="4" name="Picture 3" descr="Museum of Fine Arts_Boston_Logo_P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spTree>
    <p:extLst>
      <p:ext uri="{BB962C8B-B14F-4D97-AF65-F5344CB8AC3E}">
        <p14:creationId xmlns:p14="http://schemas.microsoft.com/office/powerpoint/2010/main" val="12924863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25054"/>
            <a:ext cx="9144000" cy="1371600"/>
          </a:xfrm>
        </p:spPr>
        <p:txBody>
          <a:bodyPr>
            <a:normAutofit/>
          </a:bodyPr>
          <a:lstStyle/>
          <a:p>
            <a:pPr algn="ctr"/>
            <a:r>
              <a:rPr lang="en-US" sz="3200" b="1" dirty="0">
                <a:latin typeface="Calibri"/>
                <a:cs typeface="Calibri"/>
              </a:rPr>
              <a:t>Harvard Medical School </a:t>
            </a:r>
            <a:r>
              <a:rPr lang="en-US" sz="3200" b="1" dirty="0" smtClean="0">
                <a:latin typeface="Calibri"/>
                <a:cs typeface="Calibri"/>
              </a:rPr>
              <a:t>and MFA, Boston: </a:t>
            </a:r>
            <a:br>
              <a:rPr lang="en-US" sz="3200" b="1" dirty="0" smtClean="0">
                <a:latin typeface="Calibri"/>
                <a:cs typeface="Calibri"/>
              </a:rPr>
            </a:br>
            <a:r>
              <a:rPr lang="en-US" sz="3200" b="1" dirty="0" smtClean="0">
                <a:latin typeface="Calibri"/>
                <a:cs typeface="Calibri"/>
              </a:rPr>
              <a:t>Student Experience</a:t>
            </a:r>
            <a:endParaRPr lang="en-US" sz="3200" b="1" dirty="0">
              <a:latin typeface="Arial" charset="0"/>
            </a:endParaRPr>
          </a:p>
        </p:txBody>
      </p:sp>
      <p:sp>
        <p:nvSpPr>
          <p:cNvPr id="7171" name="Content Placeholder 2"/>
          <p:cNvSpPr>
            <a:spLocks noGrp="1"/>
          </p:cNvSpPr>
          <p:nvPr>
            <p:ph idx="1"/>
          </p:nvPr>
        </p:nvSpPr>
        <p:spPr>
          <a:xfrm>
            <a:off x="460375" y="1596654"/>
            <a:ext cx="8223250" cy="3879850"/>
          </a:xfrm>
        </p:spPr>
        <p:txBody>
          <a:bodyPr>
            <a:normAutofit fontScale="92500" lnSpcReduction="20000"/>
          </a:bodyPr>
          <a:lstStyle/>
          <a:p>
            <a:r>
              <a:rPr lang="en-US" sz="2000" b="1" dirty="0">
                <a:latin typeface="Calibri" panose="020F0502020204030204" pitchFamily="34" charset="0"/>
              </a:rPr>
              <a:t>Different perspectives: </a:t>
            </a:r>
          </a:p>
          <a:p>
            <a:r>
              <a:rPr lang="en-US" sz="2000" i="1" dirty="0" smtClean="0">
                <a:latin typeface="Calibri" panose="020F0502020204030204" pitchFamily="34" charset="0"/>
                <a:cs typeface="Calibri"/>
              </a:rPr>
              <a:t>“Sharing </a:t>
            </a:r>
            <a:r>
              <a:rPr lang="en-US" sz="2000" i="1" dirty="0">
                <a:latin typeface="Calibri" panose="020F0502020204030204" pitchFamily="34" charset="0"/>
                <a:cs typeface="Calibri"/>
              </a:rPr>
              <a:t>reflections and hearing other’s reflections on the art was a wonderful experience.”</a:t>
            </a:r>
          </a:p>
          <a:p>
            <a:r>
              <a:rPr lang="en-US" sz="2000" b="1" dirty="0">
                <a:latin typeface="Calibri" panose="020F0502020204030204" pitchFamily="34" charset="0"/>
              </a:rPr>
              <a:t>Enhanced relationships with peers:</a:t>
            </a:r>
          </a:p>
          <a:p>
            <a:r>
              <a:rPr lang="en-US" sz="2000" dirty="0" smtClean="0">
                <a:latin typeface="Calibri" panose="020F0502020204030204" pitchFamily="34" charset="0"/>
                <a:cs typeface="Calibri"/>
              </a:rPr>
              <a:t>“</a:t>
            </a:r>
            <a:r>
              <a:rPr lang="en-US" sz="2000" i="1" dirty="0">
                <a:latin typeface="Calibri" panose="020F0502020204030204" pitchFamily="34" charset="0"/>
                <a:cs typeface="Calibri"/>
              </a:rPr>
              <a:t>Willingness of participants to share honestly; vulnerability is priceless.</a:t>
            </a:r>
            <a:r>
              <a:rPr lang="en-US" sz="2000" i="1" dirty="0" smtClean="0">
                <a:latin typeface="Calibri" panose="020F0502020204030204" pitchFamily="34" charset="0"/>
                <a:cs typeface="Calibri"/>
              </a:rPr>
              <a:t>”</a:t>
            </a:r>
          </a:p>
          <a:p>
            <a:r>
              <a:rPr lang="en-US" sz="2000" b="1" dirty="0">
                <a:latin typeface="Calibri" panose="020F0502020204030204" pitchFamily="34" charset="0"/>
              </a:rPr>
              <a:t>Relaxing: </a:t>
            </a:r>
          </a:p>
          <a:p>
            <a:r>
              <a:rPr lang="en-US" sz="2000" i="1" dirty="0" smtClean="0">
                <a:latin typeface="Calibri" panose="020F0502020204030204" pitchFamily="34" charset="0"/>
                <a:cs typeface="Calibri"/>
              </a:rPr>
              <a:t>“</a:t>
            </a:r>
            <a:r>
              <a:rPr lang="en-US" sz="2000" i="1" dirty="0">
                <a:latin typeface="Calibri" panose="020F0502020204030204" pitchFamily="34" charset="0"/>
                <a:cs typeface="Calibri"/>
              </a:rPr>
              <a:t>The last exercise- because of the importance of relaxing and work/life balance.”</a:t>
            </a:r>
          </a:p>
          <a:p>
            <a:r>
              <a:rPr lang="en-US" sz="2000" b="1" dirty="0">
                <a:latin typeface="Calibri" panose="020F0502020204030204" pitchFamily="34" charset="0"/>
              </a:rPr>
              <a:t>O</a:t>
            </a:r>
            <a:r>
              <a:rPr lang="en-US" sz="2000" b="1" dirty="0" smtClean="0">
                <a:latin typeface="Calibri" panose="020F0502020204030204" pitchFamily="34" charset="0"/>
              </a:rPr>
              <a:t>pportunity </a:t>
            </a:r>
            <a:r>
              <a:rPr lang="en-US" sz="2000" b="1" dirty="0">
                <a:latin typeface="Calibri" panose="020F0502020204030204" pitchFamily="34" charset="0"/>
              </a:rPr>
              <a:t>for </a:t>
            </a:r>
            <a:r>
              <a:rPr lang="en-US" sz="2000" b="1" dirty="0" smtClean="0">
                <a:latin typeface="Calibri" panose="020F0502020204030204" pitchFamily="34" charset="0"/>
              </a:rPr>
              <a:t>reflection and expression of concerns:</a:t>
            </a:r>
            <a:endParaRPr lang="en-US" sz="2000" b="1" dirty="0">
              <a:latin typeface="Calibri" panose="020F0502020204030204" pitchFamily="34" charset="0"/>
            </a:endParaRPr>
          </a:p>
          <a:p>
            <a:r>
              <a:rPr lang="en-US" sz="2000" dirty="0" smtClean="0">
                <a:latin typeface="Calibri" panose="020F0502020204030204" pitchFamily="34" charset="0"/>
                <a:cs typeface="Calibri"/>
              </a:rPr>
              <a:t>“</a:t>
            </a:r>
            <a:r>
              <a:rPr lang="en-US" sz="2000" i="1" dirty="0">
                <a:latin typeface="Calibri" panose="020F0502020204030204" pitchFamily="34" charset="0"/>
                <a:cs typeface="Calibri"/>
              </a:rPr>
              <a:t>Hearing that my peers and professors have similar concerns/fears/anxieties; reminds me that I’m not the only one with worries.”</a:t>
            </a:r>
          </a:p>
          <a:p>
            <a:r>
              <a:rPr lang="en-US" sz="2000" i="1" dirty="0" smtClean="0">
                <a:latin typeface="Calibri" panose="020F0502020204030204" pitchFamily="34" charset="0"/>
                <a:cs typeface="Calibri"/>
              </a:rPr>
              <a:t>“The </a:t>
            </a:r>
            <a:r>
              <a:rPr lang="en-US" sz="2000" i="1" dirty="0">
                <a:latin typeface="Calibri" panose="020F0502020204030204" pitchFamily="34" charset="0"/>
                <a:cs typeface="Calibri"/>
              </a:rPr>
              <a:t>group dynamic and everyone participating helped me to see that everyone had similar concerns about starting residency and the fact that everyone was able to share that.” </a:t>
            </a:r>
          </a:p>
        </p:txBody>
      </p:sp>
    </p:spTree>
    <p:extLst>
      <p:ext uri="{BB962C8B-B14F-4D97-AF65-F5344CB8AC3E}">
        <p14:creationId xmlns:p14="http://schemas.microsoft.com/office/powerpoint/2010/main" val="123542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1371600"/>
          </a:xfrm>
        </p:spPr>
        <p:txBody>
          <a:bodyPr>
            <a:normAutofit/>
          </a:bodyPr>
          <a:lstStyle/>
          <a:p>
            <a:pPr algn="ctr"/>
            <a:r>
              <a:rPr lang="en-US" sz="2800" b="1" dirty="0">
                <a:latin typeface="Calibri"/>
                <a:cs typeface="Calibri"/>
              </a:rPr>
              <a:t>Harvard Medical School </a:t>
            </a:r>
            <a:r>
              <a:rPr lang="en-US" sz="2800" b="1" dirty="0" smtClean="0">
                <a:latin typeface="Calibri"/>
                <a:cs typeface="Calibri"/>
              </a:rPr>
              <a:t>and MFA, Boston:</a:t>
            </a:r>
            <a:br>
              <a:rPr lang="en-US" sz="2800" b="1" dirty="0" smtClean="0">
                <a:latin typeface="Calibri"/>
                <a:cs typeface="Calibri"/>
              </a:rPr>
            </a:br>
            <a:r>
              <a:rPr lang="en-US" sz="2800" b="1" dirty="0" smtClean="0">
                <a:latin typeface="Calibri"/>
                <a:cs typeface="Calibri"/>
              </a:rPr>
              <a:t>Resident Experience</a:t>
            </a:r>
            <a:endParaRPr lang="en-US" sz="2800" b="1" dirty="0">
              <a:latin typeface="Arial" charset="0"/>
            </a:endParaRPr>
          </a:p>
        </p:txBody>
      </p:sp>
      <p:sp>
        <p:nvSpPr>
          <p:cNvPr id="7171" name="Content Placeholder 2"/>
          <p:cNvSpPr>
            <a:spLocks noGrp="1"/>
          </p:cNvSpPr>
          <p:nvPr>
            <p:ph idx="1"/>
          </p:nvPr>
        </p:nvSpPr>
        <p:spPr>
          <a:xfrm>
            <a:off x="95693" y="1125166"/>
            <a:ext cx="8561924" cy="4867072"/>
          </a:xfrm>
        </p:spPr>
        <p:txBody>
          <a:bodyPr>
            <a:normAutofit fontScale="47500" lnSpcReduction="20000"/>
          </a:bodyPr>
          <a:lstStyle/>
          <a:p>
            <a:pPr marL="0" indent="0"/>
            <a:r>
              <a:rPr lang="en-US" sz="2800" b="1" dirty="0" smtClean="0">
                <a:latin typeface="Calibri" panose="020F0502020204030204" pitchFamily="34" charset="0"/>
              </a:rPr>
              <a:t>Different perspectives</a:t>
            </a:r>
            <a:r>
              <a:rPr lang="en-US" sz="2800" dirty="0">
                <a:latin typeface="Calibri" panose="020F0502020204030204" pitchFamily="34" charset="0"/>
              </a:rPr>
              <a:t>: </a:t>
            </a:r>
            <a:endParaRPr lang="en-US" sz="2800" dirty="0" smtClean="0">
              <a:latin typeface="Calibri" panose="020F0502020204030204" pitchFamily="34" charset="0"/>
            </a:endParaRPr>
          </a:p>
          <a:p>
            <a:pPr marL="0" indent="0"/>
            <a:r>
              <a:rPr lang="en-US" sz="2800" i="1" dirty="0" smtClean="0">
                <a:latin typeface="Calibri" panose="020F0502020204030204" pitchFamily="34" charset="0"/>
              </a:rPr>
              <a:t>“[</a:t>
            </a:r>
            <a:r>
              <a:rPr lang="en-US" sz="2800" i="1" dirty="0">
                <a:latin typeface="Calibri" panose="020F0502020204030204" pitchFamily="34" charset="0"/>
              </a:rPr>
              <a:t>The experience is an] important metaphor for real life and working with people that see the same problem or patient in a totally different way</a:t>
            </a:r>
            <a:r>
              <a:rPr lang="en-US" sz="2800" i="1" dirty="0" smtClean="0">
                <a:latin typeface="Calibri" panose="020F0502020204030204" pitchFamily="34" charset="0"/>
              </a:rPr>
              <a:t>.”</a:t>
            </a:r>
          </a:p>
          <a:p>
            <a:pPr marL="514350" indent="-514350">
              <a:buAutoNum type="arabicPeriod"/>
            </a:pPr>
            <a:endParaRPr lang="en-US" sz="2800" dirty="0">
              <a:latin typeface="Calibri" panose="020F0502020204030204" pitchFamily="34" charset="0"/>
            </a:endParaRPr>
          </a:p>
          <a:p>
            <a:pPr marL="0" indent="0"/>
            <a:r>
              <a:rPr lang="en-US" sz="2800" b="1" dirty="0" smtClean="0">
                <a:latin typeface="Calibri" panose="020F0502020204030204" pitchFamily="34" charset="0"/>
              </a:rPr>
              <a:t>Accessible</a:t>
            </a:r>
            <a:r>
              <a:rPr lang="en-US" sz="2800" i="1" dirty="0" smtClean="0">
                <a:latin typeface="Calibri" panose="020F0502020204030204" pitchFamily="34" charset="0"/>
              </a:rPr>
              <a:t>:  </a:t>
            </a:r>
          </a:p>
          <a:p>
            <a:pPr marL="0" indent="0"/>
            <a:r>
              <a:rPr lang="en-US" sz="2800" i="1" dirty="0" smtClean="0">
                <a:latin typeface="Calibri" panose="020F0502020204030204" pitchFamily="34" charset="0"/>
              </a:rPr>
              <a:t>“</a:t>
            </a:r>
            <a:r>
              <a:rPr lang="en-US" sz="2800" i="1" dirty="0">
                <a:latin typeface="Calibri" panose="020F0502020204030204" pitchFamily="34" charset="0"/>
              </a:rPr>
              <a:t>It was a lot of fun for a non-creative person,” and “I was surprised how much we were able to talk about pieces of artwork</a:t>
            </a:r>
            <a:r>
              <a:rPr lang="en-US" sz="2800" dirty="0" smtClean="0">
                <a:latin typeface="Calibri" panose="020F0502020204030204" pitchFamily="34" charset="0"/>
              </a:rPr>
              <a:t>.”</a:t>
            </a:r>
          </a:p>
          <a:p>
            <a:pPr marL="0" indent="0"/>
            <a:endParaRPr lang="en-US" sz="2800" dirty="0">
              <a:latin typeface="Calibri" panose="020F0502020204030204" pitchFamily="34" charset="0"/>
            </a:endParaRPr>
          </a:p>
          <a:p>
            <a:pPr marL="0" indent="0"/>
            <a:r>
              <a:rPr lang="en-US" sz="2800" b="1" dirty="0" smtClean="0">
                <a:latin typeface="Calibri" panose="020F0502020204030204" pitchFamily="34" charset="0"/>
              </a:rPr>
              <a:t>Fun</a:t>
            </a:r>
            <a:r>
              <a:rPr lang="en-US" sz="2800" dirty="0" smtClean="0">
                <a:latin typeface="Calibri" panose="020F0502020204030204" pitchFamily="34" charset="0"/>
              </a:rPr>
              <a:t>: </a:t>
            </a:r>
          </a:p>
          <a:p>
            <a:pPr marL="0" indent="0"/>
            <a:r>
              <a:rPr lang="en-US" sz="2800" i="1" dirty="0" smtClean="0">
                <a:latin typeface="Calibri" panose="020F0502020204030204" pitchFamily="34" charset="0"/>
              </a:rPr>
              <a:t>“</a:t>
            </a:r>
            <a:r>
              <a:rPr lang="en-US" sz="2800" i="1" dirty="0">
                <a:latin typeface="Calibri" panose="020F0502020204030204" pitchFamily="34" charset="0"/>
              </a:rPr>
              <a:t>Loved reconnecting with my love of art. It’s been a while since I’ve been to a museum and had the time to slowly enjoy a few aspects of it</a:t>
            </a:r>
            <a:r>
              <a:rPr lang="en-US" sz="2800" i="1" dirty="0" smtClean="0">
                <a:latin typeface="Calibri" panose="020F0502020204030204" pitchFamily="34" charset="0"/>
              </a:rPr>
              <a:t>.”</a:t>
            </a:r>
          </a:p>
          <a:p>
            <a:pPr marL="0" indent="0"/>
            <a:endParaRPr lang="en-US" sz="2800" dirty="0">
              <a:latin typeface="Calibri" panose="020F0502020204030204" pitchFamily="34" charset="0"/>
            </a:endParaRPr>
          </a:p>
          <a:p>
            <a:pPr marL="0" indent="0"/>
            <a:r>
              <a:rPr lang="en-US" sz="2800" b="1" dirty="0">
                <a:latin typeface="Calibri" panose="020F0502020204030204" pitchFamily="34" charset="0"/>
              </a:rPr>
              <a:t>R</a:t>
            </a:r>
            <a:r>
              <a:rPr lang="en-US" sz="2800" b="1" dirty="0" smtClean="0">
                <a:latin typeface="Calibri" panose="020F0502020204030204" pitchFamily="34" charset="0"/>
              </a:rPr>
              <a:t>elaxing</a:t>
            </a:r>
            <a:r>
              <a:rPr lang="en-US" sz="2800" dirty="0">
                <a:latin typeface="Calibri" panose="020F0502020204030204" pitchFamily="34" charset="0"/>
              </a:rPr>
              <a:t>: </a:t>
            </a:r>
            <a:endParaRPr lang="en-US" sz="2800" dirty="0" smtClean="0">
              <a:latin typeface="Calibri" panose="020F0502020204030204" pitchFamily="34" charset="0"/>
            </a:endParaRPr>
          </a:p>
          <a:p>
            <a:pPr marL="0" indent="0"/>
            <a:r>
              <a:rPr lang="en-US" sz="2800" i="1" dirty="0" smtClean="0">
                <a:latin typeface="Calibri" panose="020F0502020204030204" pitchFamily="34" charset="0"/>
              </a:rPr>
              <a:t>“</a:t>
            </a:r>
            <a:r>
              <a:rPr lang="en-US" sz="2800" i="1" dirty="0">
                <a:latin typeface="Calibri" panose="020F0502020204030204" pitchFamily="34" charset="0"/>
              </a:rPr>
              <a:t>I was surprised how I felt relaxed almost immediately with entering the space of the museum</a:t>
            </a:r>
            <a:r>
              <a:rPr lang="en-US" sz="2800" dirty="0" smtClean="0">
                <a:latin typeface="Calibri" panose="020F0502020204030204" pitchFamily="34" charset="0"/>
              </a:rPr>
              <a:t>.</a:t>
            </a:r>
          </a:p>
          <a:p>
            <a:pPr marL="0" indent="0"/>
            <a:endParaRPr lang="en-US" sz="2800" dirty="0">
              <a:latin typeface="Calibri" panose="020F0502020204030204" pitchFamily="34" charset="0"/>
            </a:endParaRPr>
          </a:p>
          <a:p>
            <a:pPr marL="0" indent="0"/>
            <a:r>
              <a:rPr lang="en-US" sz="2800" b="1" dirty="0" smtClean="0">
                <a:latin typeface="Calibri" panose="020F0502020204030204" pitchFamily="34" charset="0"/>
              </a:rPr>
              <a:t>Enhanced relationships </a:t>
            </a:r>
            <a:r>
              <a:rPr lang="en-US" sz="2800" b="1" dirty="0">
                <a:latin typeface="Calibri" panose="020F0502020204030204" pitchFamily="34" charset="0"/>
              </a:rPr>
              <a:t>with peers</a:t>
            </a:r>
            <a:r>
              <a:rPr lang="en-US" sz="2800" i="1" dirty="0" smtClean="0">
                <a:latin typeface="Calibri" panose="020F0502020204030204" pitchFamily="34" charset="0"/>
              </a:rPr>
              <a:t>:</a:t>
            </a:r>
          </a:p>
          <a:p>
            <a:pPr marL="0" indent="0"/>
            <a:r>
              <a:rPr lang="en-US" sz="2800" i="1" dirty="0" smtClean="0">
                <a:latin typeface="Calibri" panose="020F0502020204030204" pitchFamily="34" charset="0"/>
              </a:rPr>
              <a:t> </a:t>
            </a:r>
            <a:r>
              <a:rPr lang="en-US" sz="2800" i="1" dirty="0">
                <a:latin typeface="Calibri" panose="020F0502020204030204" pitchFamily="34" charset="0"/>
              </a:rPr>
              <a:t>“It was nice to share the evening with fellow residents. I think one thing I have struggled with is feeling like I have no life outside of residency</a:t>
            </a:r>
            <a:r>
              <a:rPr lang="en-US" sz="2800" i="1" dirty="0" smtClean="0">
                <a:latin typeface="Calibri" panose="020F0502020204030204" pitchFamily="34" charset="0"/>
              </a:rPr>
              <a:t>.”</a:t>
            </a:r>
            <a:endParaRPr lang="en-US" sz="2800" i="1" dirty="0">
              <a:latin typeface="Calibri" panose="020F0502020204030204" pitchFamily="34" charset="0"/>
            </a:endParaRPr>
          </a:p>
          <a:p>
            <a:pPr marL="0" indent="0"/>
            <a:endParaRPr lang="en-US" sz="2800" dirty="0">
              <a:latin typeface="Calibri" panose="020F0502020204030204" pitchFamily="34" charset="0"/>
            </a:endParaRPr>
          </a:p>
          <a:p>
            <a:pPr marL="0" indent="0"/>
            <a:r>
              <a:rPr lang="en-US" sz="2800" dirty="0" smtClean="0">
                <a:latin typeface="Calibri" panose="020F0502020204030204" pitchFamily="34" charset="0"/>
              </a:rPr>
              <a:t> </a:t>
            </a:r>
            <a:r>
              <a:rPr lang="en-US" sz="2800" b="1" dirty="0">
                <a:latin typeface="Calibri" panose="020F0502020204030204" pitchFamily="34" charset="0"/>
              </a:rPr>
              <a:t>A connection between the program and wellness was made</a:t>
            </a:r>
            <a:r>
              <a:rPr lang="en-US" sz="2800" dirty="0">
                <a:latin typeface="Calibri" panose="020F0502020204030204" pitchFamily="34" charset="0"/>
              </a:rPr>
              <a:t>: </a:t>
            </a:r>
            <a:endParaRPr lang="en-US" sz="2800" dirty="0" smtClean="0">
              <a:latin typeface="Calibri" panose="020F0502020204030204" pitchFamily="34" charset="0"/>
            </a:endParaRPr>
          </a:p>
          <a:p>
            <a:pPr marL="0" indent="0"/>
            <a:r>
              <a:rPr lang="en-US" sz="2800" i="1" dirty="0" smtClean="0">
                <a:latin typeface="Calibri" panose="020F0502020204030204" pitchFamily="34" charset="0"/>
              </a:rPr>
              <a:t>“</a:t>
            </a:r>
            <a:r>
              <a:rPr lang="en-US" sz="2800" i="1" dirty="0">
                <a:latin typeface="Calibri" panose="020F0502020204030204" pitchFamily="34" charset="0"/>
              </a:rPr>
              <a:t>It gave me a few hours to escape life’s stressors</a:t>
            </a:r>
            <a:r>
              <a:rPr lang="en-US" sz="2800" i="1" dirty="0" smtClean="0">
                <a:latin typeface="Calibri" panose="020F0502020204030204" pitchFamily="34" charset="0"/>
              </a:rPr>
              <a:t>.”</a:t>
            </a:r>
          </a:p>
          <a:p>
            <a:pPr marL="0" indent="0"/>
            <a:endParaRPr lang="en-US" sz="2800" dirty="0">
              <a:latin typeface="Calibri" panose="020F0502020204030204" pitchFamily="34" charset="0"/>
            </a:endParaRPr>
          </a:p>
          <a:p>
            <a:pPr marL="0" indent="0"/>
            <a:r>
              <a:rPr lang="en-US" sz="2800" dirty="0" smtClean="0">
                <a:latin typeface="Calibri" panose="020F0502020204030204" pitchFamily="34" charset="0"/>
              </a:rPr>
              <a:t> </a:t>
            </a:r>
            <a:r>
              <a:rPr lang="en-US" sz="2800" b="1" dirty="0">
                <a:latin typeface="Calibri" panose="020F0502020204030204" pitchFamily="34" charset="0"/>
              </a:rPr>
              <a:t>The program provided an</a:t>
            </a:r>
            <a:r>
              <a:rPr lang="en-US" sz="2800" dirty="0">
                <a:latin typeface="Calibri" panose="020F0502020204030204" pitchFamily="34" charset="0"/>
              </a:rPr>
              <a:t> </a:t>
            </a:r>
            <a:r>
              <a:rPr lang="en-US" sz="2800" b="1" dirty="0">
                <a:latin typeface="Calibri" panose="020F0502020204030204" pitchFamily="34" charset="0"/>
              </a:rPr>
              <a:t>opportunity for </a:t>
            </a:r>
            <a:r>
              <a:rPr lang="en-US" sz="2800" b="1" dirty="0" smtClean="0">
                <a:latin typeface="Calibri" panose="020F0502020204030204" pitchFamily="34" charset="0"/>
              </a:rPr>
              <a:t>reflection:</a:t>
            </a:r>
          </a:p>
          <a:p>
            <a:pPr marL="0" indent="0"/>
            <a:r>
              <a:rPr lang="en-US" sz="2800" i="1" dirty="0" smtClean="0">
                <a:latin typeface="Calibri" panose="020F0502020204030204" pitchFamily="34" charset="0"/>
              </a:rPr>
              <a:t>“It reminded me to take a moment every day to reflect and relax.”</a:t>
            </a:r>
            <a:endParaRPr lang="en-US" sz="2800" i="1" dirty="0">
              <a:latin typeface="Calibri" panose="020F0502020204030204" pitchFamily="34" charset="0"/>
            </a:endParaRPr>
          </a:p>
          <a:p>
            <a:pPr marL="0" indent="0"/>
            <a:endParaRPr lang="en-US" sz="2600" b="1" dirty="0" smtClean="0">
              <a:latin typeface="Calibri" panose="020F0502020204030204" pitchFamily="34" charset="0"/>
              <a:cs typeface="Calibri"/>
            </a:endParaRPr>
          </a:p>
        </p:txBody>
      </p:sp>
      <p:pic>
        <p:nvPicPr>
          <p:cNvPr id="4" name="Picture 3" descr="Museum of Fine Arts_Boston_Logo_P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spTree>
    <p:extLst>
      <p:ext uri="{BB962C8B-B14F-4D97-AF65-F5344CB8AC3E}">
        <p14:creationId xmlns:p14="http://schemas.microsoft.com/office/powerpoint/2010/main" val="203542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p:cNvPicPr>
            <a:picLocks noChangeArrowheads="1"/>
          </p:cNvPicPr>
          <p:nvPr/>
        </p:nvPicPr>
        <p:blipFill>
          <a:blip r:embed="rId4" cstate="print"/>
          <a:srcRect b="14856"/>
          <a:stretch>
            <a:fillRect/>
          </a:stretch>
        </p:blipFill>
        <p:spPr bwMode="auto">
          <a:xfrm>
            <a:off x="838200" y="5562600"/>
            <a:ext cx="838200" cy="914400"/>
          </a:xfrm>
          <a:prstGeom prst="rect">
            <a:avLst/>
          </a:prstGeom>
          <a:noFill/>
          <a:ln w="9525">
            <a:noFill/>
            <a:miter lim="800000"/>
            <a:headEnd/>
            <a:tailEnd/>
          </a:ln>
        </p:spPr>
      </p:pic>
      <p:pic>
        <p:nvPicPr>
          <p:cNvPr id="1029" name="Picture 3" descr="Museum of Fine Arts, Boston"/>
          <p:cNvPicPr>
            <a:picLocks noChangeAspect="1" noChangeArrowheads="1"/>
          </p:cNvPicPr>
          <p:nvPr/>
        </p:nvPicPr>
        <p:blipFill>
          <a:blip r:embed="rId5" cstate="print"/>
          <a:srcRect l="10204" t="9756" r="73470" b="12195"/>
          <a:stretch>
            <a:fillRect/>
          </a:stretch>
        </p:blipFill>
        <p:spPr bwMode="auto">
          <a:xfrm>
            <a:off x="2057400" y="5410200"/>
            <a:ext cx="1143000" cy="1143000"/>
          </a:xfrm>
          <a:prstGeom prst="rect">
            <a:avLst/>
          </a:prstGeom>
          <a:noFill/>
          <a:ln w="9525">
            <a:noFill/>
            <a:miter lim="800000"/>
            <a:headEnd/>
            <a:tailEnd/>
          </a:ln>
        </p:spPr>
      </p:pic>
      <p:graphicFrame>
        <p:nvGraphicFramePr>
          <p:cNvPr id="1026" name="Object 4"/>
          <p:cNvGraphicFramePr>
            <a:graphicFrameLocks noChangeAspect="1"/>
          </p:cNvGraphicFramePr>
          <p:nvPr/>
        </p:nvGraphicFramePr>
        <p:xfrm>
          <a:off x="5486400" y="5640805"/>
          <a:ext cx="2362200" cy="683795"/>
        </p:xfrm>
        <a:graphic>
          <a:graphicData uri="http://schemas.openxmlformats.org/presentationml/2006/ole">
            <mc:AlternateContent xmlns:mc="http://schemas.openxmlformats.org/markup-compatibility/2006">
              <mc:Choice xmlns:v="urn:schemas-microsoft-com:vml" Requires="v">
                <p:oleObj spid="_x0000_s1035" name="Document" r:id="rId6" imgW="19548029" imgH="8954750" progId="Word.Document.12">
                  <p:link updateAutomatic="1"/>
                </p:oleObj>
              </mc:Choice>
              <mc:Fallback>
                <p:oleObj name="Document" r:id="rId6" imgW="19548029" imgH="8954750" progId="Word.Document.12">
                  <p:link updateAutomatic="1"/>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t="14815" r="35526" b="44444"/>
                      <a:stretch>
                        <a:fillRect/>
                      </a:stretch>
                    </p:blipFill>
                    <p:spPr bwMode="auto">
                      <a:xfrm>
                        <a:off x="5486400" y="5640805"/>
                        <a:ext cx="2362200" cy="683795"/>
                      </a:xfrm>
                      <a:prstGeom prst="rect">
                        <a:avLst/>
                      </a:prstGeom>
                      <a:noFill/>
                      <a:ln w="19050">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030" name="Rectangle 5"/>
          <p:cNvSpPr>
            <a:spLocks noChangeArrowheads="1"/>
          </p:cNvSpPr>
          <p:nvPr/>
        </p:nvSpPr>
        <p:spPr bwMode="auto">
          <a:xfrm>
            <a:off x="6934200" y="5334000"/>
            <a:ext cx="609600" cy="304800"/>
          </a:xfrm>
          <a:prstGeom prst="rect">
            <a:avLst/>
          </a:prstGeom>
          <a:solidFill>
            <a:schemeClr val="bg1"/>
          </a:solidFill>
          <a:ln w="9525">
            <a:solidFill>
              <a:schemeClr val="bg1"/>
            </a:solidFill>
            <a:miter lim="800000"/>
            <a:headEnd/>
            <a:tailEnd/>
          </a:ln>
        </p:spPr>
        <p:txBody>
          <a:bodyPr wrap="none" anchor="ctr"/>
          <a:lstStyle/>
          <a:p>
            <a:endParaRPr lang="en-US" sz="1800"/>
          </a:p>
        </p:txBody>
      </p:sp>
      <p:graphicFrame>
        <p:nvGraphicFramePr>
          <p:cNvPr id="1027" name="Object 6"/>
          <p:cNvGraphicFramePr>
            <a:graphicFrameLocks noChangeAspect="1"/>
          </p:cNvGraphicFramePr>
          <p:nvPr/>
        </p:nvGraphicFramePr>
        <p:xfrm>
          <a:off x="7086600" y="5486400"/>
          <a:ext cx="818129" cy="990600"/>
        </p:xfrm>
        <a:graphic>
          <a:graphicData uri="http://schemas.openxmlformats.org/presentationml/2006/ole">
            <mc:AlternateContent xmlns:mc="http://schemas.openxmlformats.org/markup-compatibility/2006">
              <mc:Choice xmlns:v="urn:schemas-microsoft-com:vml" Requires="v">
                <p:oleObj spid="_x0000_s1036" name="Document" r:id="rId6" imgW="5639587" imgH="6820852" progId="Word.Document.12">
                  <p:link updateAutomatic="1"/>
                </p:oleObj>
              </mc:Choice>
              <mc:Fallback>
                <p:oleObj name="Document" r:id="rId6" imgW="5639587" imgH="6820852" progId="Word.Document.12">
                  <p:link updateAutomatic="1"/>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5486400"/>
                        <a:ext cx="818129"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1" name="Rectangle 7"/>
          <p:cNvSpPr>
            <a:spLocks noChangeArrowheads="1"/>
          </p:cNvSpPr>
          <p:nvPr/>
        </p:nvSpPr>
        <p:spPr bwMode="auto">
          <a:xfrm>
            <a:off x="2971800" y="5638800"/>
            <a:ext cx="228600" cy="914400"/>
          </a:xfrm>
          <a:prstGeom prst="rect">
            <a:avLst/>
          </a:prstGeom>
          <a:solidFill>
            <a:schemeClr val="bg1"/>
          </a:solidFill>
          <a:ln w="9525">
            <a:noFill/>
            <a:miter lim="800000"/>
            <a:headEnd/>
            <a:tailEnd/>
          </a:ln>
        </p:spPr>
        <p:txBody>
          <a:bodyPr wrap="none" anchor="ctr"/>
          <a:lstStyle/>
          <a:p>
            <a:endParaRPr lang="en-US" sz="1800"/>
          </a:p>
        </p:txBody>
      </p:sp>
      <p:pic>
        <p:nvPicPr>
          <p:cNvPr id="1032" name="Picture 9" descr="Music_from_the_Isabella_Stewart_Gardner_Museum_Boston_-_20110330170508710"/>
          <p:cNvPicPr>
            <a:picLocks noChangeAspect="1" noChangeArrowheads="1"/>
          </p:cNvPicPr>
          <p:nvPr/>
        </p:nvPicPr>
        <p:blipFill>
          <a:blip r:embed="rId9" cstate="print"/>
          <a:srcRect/>
          <a:stretch>
            <a:fillRect/>
          </a:stretch>
        </p:blipFill>
        <p:spPr bwMode="auto">
          <a:xfrm>
            <a:off x="3352800" y="5152588"/>
            <a:ext cx="1905000" cy="1476812"/>
          </a:xfrm>
          <a:prstGeom prst="rect">
            <a:avLst/>
          </a:prstGeom>
          <a:noFill/>
          <a:ln w="9525">
            <a:noFill/>
            <a:miter lim="800000"/>
            <a:headEnd/>
            <a:tailEnd/>
          </a:ln>
        </p:spPr>
      </p:pic>
      <p:sp>
        <p:nvSpPr>
          <p:cNvPr id="1033" name="Rectangle 10"/>
          <p:cNvSpPr>
            <a:spLocks noGrp="1" noChangeArrowheads="1"/>
          </p:cNvSpPr>
          <p:nvPr>
            <p:ph type="ctrTitle"/>
          </p:nvPr>
        </p:nvSpPr>
        <p:spPr>
          <a:xfrm>
            <a:off x="0" y="228600"/>
            <a:ext cx="9144000" cy="1470025"/>
          </a:xfrm>
        </p:spPr>
        <p:txBody>
          <a:bodyPr>
            <a:normAutofit fontScale="90000"/>
          </a:bodyPr>
          <a:lstStyle/>
          <a:p>
            <a:r>
              <a:rPr lang="en-US" sz="2400" b="1" dirty="0" smtClean="0">
                <a:solidFill>
                  <a:srgbClr val="1C1C1C"/>
                </a:solidFill>
                <a:latin typeface="Calibri" pitchFamily="34" charset="0"/>
              </a:rPr>
              <a:t/>
            </a:r>
            <a:br>
              <a:rPr lang="en-US" sz="2400" b="1" dirty="0" smtClean="0">
                <a:solidFill>
                  <a:srgbClr val="1C1C1C"/>
                </a:solidFill>
                <a:latin typeface="Calibri" pitchFamily="34" charset="0"/>
              </a:rPr>
            </a:br>
            <a:r>
              <a:rPr lang="en-US" sz="2800" b="1" dirty="0" smtClean="0">
                <a:solidFill>
                  <a:schemeClr val="accent2"/>
                </a:solidFill>
                <a:latin typeface="Calibri" pitchFamily="34" charset="0"/>
              </a:rPr>
              <a:t/>
            </a:r>
            <a:br>
              <a:rPr lang="en-US" sz="2800" b="1" dirty="0" smtClean="0">
                <a:solidFill>
                  <a:schemeClr val="accent2"/>
                </a:solidFill>
                <a:latin typeface="Calibri" pitchFamily="34" charset="0"/>
              </a:rPr>
            </a:br>
            <a:r>
              <a:rPr lang="en-US" sz="2800" b="1" dirty="0" smtClean="0">
                <a:solidFill>
                  <a:schemeClr val="bg1">
                    <a:lumMod val="50000"/>
                  </a:schemeClr>
                </a:solidFill>
                <a:latin typeface="Calibri" pitchFamily="34" charset="0"/>
              </a:rPr>
              <a:t>The Art of Examination:  Art Museum and </a:t>
            </a:r>
            <a:br>
              <a:rPr lang="en-US" sz="2800" b="1" dirty="0" smtClean="0">
                <a:solidFill>
                  <a:schemeClr val="bg1">
                    <a:lumMod val="50000"/>
                  </a:schemeClr>
                </a:solidFill>
                <a:latin typeface="Calibri" pitchFamily="34" charset="0"/>
              </a:rPr>
            </a:br>
            <a:r>
              <a:rPr lang="en-US" sz="2800" b="1" dirty="0" smtClean="0">
                <a:solidFill>
                  <a:schemeClr val="bg1">
                    <a:lumMod val="50000"/>
                  </a:schemeClr>
                </a:solidFill>
                <a:latin typeface="Calibri" pitchFamily="34" charset="0"/>
              </a:rPr>
              <a:t>Medical School Partnerships</a:t>
            </a:r>
            <a:r>
              <a:rPr lang="en-US" sz="2800" b="1" dirty="0" smtClean="0">
                <a:solidFill>
                  <a:schemeClr val="bg2"/>
                </a:solidFill>
                <a:latin typeface="Calibri" pitchFamily="34" charset="0"/>
              </a:rPr>
              <a:t/>
            </a:r>
            <a:br>
              <a:rPr lang="en-US" sz="2800" b="1" dirty="0" smtClean="0">
                <a:solidFill>
                  <a:schemeClr val="bg2"/>
                </a:solidFill>
                <a:latin typeface="Calibri" pitchFamily="34" charset="0"/>
              </a:rPr>
            </a:br>
            <a:r>
              <a:rPr lang="en-US" sz="1000" b="1" dirty="0" smtClean="0">
                <a:solidFill>
                  <a:schemeClr val="accent2"/>
                </a:solidFill>
                <a:latin typeface="Calibri" pitchFamily="34" charset="0"/>
              </a:rPr>
              <a:t/>
            </a:r>
            <a:br>
              <a:rPr lang="en-US" sz="1000" b="1" dirty="0" smtClean="0">
                <a:solidFill>
                  <a:schemeClr val="accent2"/>
                </a:solidFill>
                <a:latin typeface="Calibri" pitchFamily="34" charset="0"/>
              </a:rPr>
            </a:br>
            <a:r>
              <a:rPr lang="en-US" sz="5300" b="1" dirty="0" smtClean="0">
                <a:solidFill>
                  <a:srgbClr val="002060"/>
                </a:solidFill>
                <a:latin typeface="Calibri" pitchFamily="34" charset="0"/>
              </a:rPr>
              <a:t>Programs and Pedagogy</a:t>
            </a:r>
            <a:r>
              <a:rPr lang="en-US" sz="3200" b="1" dirty="0" smtClean="0">
                <a:solidFill>
                  <a:schemeClr val="accent2"/>
                </a:solidFill>
                <a:latin typeface="Calibri" pitchFamily="34" charset="0"/>
              </a:rPr>
              <a:t/>
            </a:r>
            <a:br>
              <a:rPr lang="en-US" sz="3200" b="1" dirty="0" smtClean="0">
                <a:solidFill>
                  <a:schemeClr val="accent2"/>
                </a:solidFill>
                <a:latin typeface="Calibri" pitchFamily="34" charset="0"/>
              </a:rPr>
            </a:br>
            <a:endParaRPr lang="en-US" sz="4800" b="1" dirty="0" smtClean="0">
              <a:solidFill>
                <a:schemeClr val="tx1">
                  <a:lumMod val="50000"/>
                  <a:lumOff val="50000"/>
                </a:schemeClr>
              </a:solidFill>
              <a:latin typeface="Calibri" pitchFamily="34" charset="0"/>
            </a:endParaRPr>
          </a:p>
        </p:txBody>
      </p:sp>
      <p:sp>
        <p:nvSpPr>
          <p:cNvPr id="1034" name="Rectangle 8"/>
          <p:cNvSpPr>
            <a:spLocks noGrp="1" noChangeArrowheads="1"/>
          </p:cNvSpPr>
          <p:nvPr>
            <p:ph type="subTitle" idx="1"/>
          </p:nvPr>
        </p:nvSpPr>
        <p:spPr>
          <a:xfrm>
            <a:off x="609600" y="1752600"/>
            <a:ext cx="7848600" cy="2057400"/>
          </a:xfrm>
        </p:spPr>
        <p:txBody>
          <a:bodyPr/>
          <a:lstStyle/>
          <a:p>
            <a:r>
              <a:rPr lang="en-US" sz="2400" b="1" dirty="0" smtClean="0">
                <a:solidFill>
                  <a:schemeClr val="tx1"/>
                </a:solidFill>
                <a:latin typeface="Calibri" pitchFamily="34" charset="0"/>
              </a:rPr>
              <a:t>Joel T. Katz, MD, Moderator</a:t>
            </a:r>
          </a:p>
        </p:txBody>
      </p:sp>
      <p:cxnSp>
        <p:nvCxnSpPr>
          <p:cNvPr id="12" name="Straight Connector 11"/>
          <p:cNvCxnSpPr/>
          <p:nvPr/>
        </p:nvCxnSpPr>
        <p:spPr>
          <a:xfrm>
            <a:off x="5486400" y="6324600"/>
            <a:ext cx="1905000" cy="0"/>
          </a:xfrm>
          <a:prstGeom prst="line">
            <a:avLst/>
          </a:prstGeom>
          <a:ln w="25400">
            <a:solidFill>
              <a:srgbClr val="A50703"/>
            </a:solidFill>
          </a:ln>
        </p:spPr>
        <p:style>
          <a:lnRef idx="1">
            <a:schemeClr val="accent1"/>
          </a:lnRef>
          <a:fillRef idx="0">
            <a:schemeClr val="accent1"/>
          </a:fillRef>
          <a:effectRef idx="0">
            <a:schemeClr val="accent1"/>
          </a:effectRef>
          <a:fontRef idx="minor">
            <a:schemeClr val="tx1"/>
          </a:fontRef>
        </p:style>
      </p:cxnSp>
      <p:pic>
        <p:nvPicPr>
          <p:cNvPr id="14" name="Content Placeholder 3" descr="connection[1].jpg"/>
          <p:cNvPicPr>
            <a:picLocks noChangeAspect="1"/>
          </p:cNvPicPr>
          <p:nvPr/>
        </p:nvPicPr>
        <p:blipFill>
          <a:blip r:embed="rId10" cstate="print"/>
          <a:srcRect t="14189" r="3221"/>
          <a:stretch>
            <a:fillRect/>
          </a:stretch>
        </p:blipFill>
        <p:spPr>
          <a:xfrm>
            <a:off x="2021878" y="2362200"/>
            <a:ext cx="5064722" cy="2993813"/>
          </a:xfrm>
          <a:prstGeom prst="rect">
            <a:avLst/>
          </a:prstGeom>
        </p:spPr>
      </p:pic>
      <p:cxnSp>
        <p:nvCxnSpPr>
          <p:cNvPr id="15" name="Straight Connector 14"/>
          <p:cNvCxnSpPr/>
          <p:nvPr/>
        </p:nvCxnSpPr>
        <p:spPr>
          <a:xfrm>
            <a:off x="5486400" y="5638800"/>
            <a:ext cx="1600200" cy="0"/>
          </a:xfrm>
          <a:prstGeom prst="line">
            <a:avLst/>
          </a:prstGeom>
          <a:ln w="25400">
            <a:solidFill>
              <a:srgbClr val="A50703"/>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48400" y="6443246"/>
            <a:ext cx="3048000" cy="338554"/>
          </a:xfrm>
          <a:prstGeom prst="rect">
            <a:avLst/>
          </a:prstGeom>
          <a:noFill/>
        </p:spPr>
        <p:txBody>
          <a:bodyPr wrap="square" rtlCol="0">
            <a:spAutoFit/>
          </a:bodyPr>
          <a:lstStyle/>
          <a:p>
            <a:r>
              <a:rPr lang="en-US" sz="1600" dirty="0" smtClean="0"/>
              <a:t>Photographer: </a:t>
            </a:r>
            <a:r>
              <a:rPr lang="en-US" sz="1600" dirty="0" err="1" smtClean="0"/>
              <a:t>Tiziana</a:t>
            </a:r>
            <a:r>
              <a:rPr lang="en-US" sz="1600" dirty="0" smtClean="0"/>
              <a:t> </a:t>
            </a:r>
            <a:r>
              <a:rPr lang="en-US" sz="1600" dirty="0" err="1" smtClean="0"/>
              <a:t>Rozzo</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844"/>
            <a:ext cx="8223250" cy="826911"/>
          </a:xfrm>
        </p:spPr>
        <p:txBody>
          <a:bodyPr/>
          <a:lstStyle/>
          <a:p>
            <a:pPr algn="ctr"/>
            <a:r>
              <a:rPr lang="en-US" sz="3200" b="1" dirty="0" smtClean="0">
                <a:latin typeface="Calibri"/>
                <a:cs typeface="Calibri"/>
              </a:rPr>
              <a:t>Future Directions: Next Steps</a:t>
            </a:r>
            <a:endParaRPr lang="en-US" sz="3200" b="1" dirty="0">
              <a:latin typeface="Calibri"/>
              <a:cs typeface="Calibri"/>
            </a:endParaRPr>
          </a:p>
        </p:txBody>
      </p:sp>
      <p:sp>
        <p:nvSpPr>
          <p:cNvPr id="3" name="Content Placeholder 2"/>
          <p:cNvSpPr>
            <a:spLocks noGrp="1"/>
          </p:cNvSpPr>
          <p:nvPr>
            <p:ph sz="half" idx="1"/>
          </p:nvPr>
        </p:nvSpPr>
        <p:spPr>
          <a:xfrm>
            <a:off x="301977" y="1210732"/>
            <a:ext cx="4035425" cy="4832350"/>
          </a:xfrm>
        </p:spPr>
        <p:txBody>
          <a:bodyPr/>
          <a:lstStyle/>
          <a:p>
            <a:pPr marL="457200" indent="-457200">
              <a:buFont typeface="Arial"/>
              <a:buChar char="•"/>
            </a:pPr>
            <a:r>
              <a:rPr lang="en-US" sz="2000" dirty="0" smtClean="0">
                <a:latin typeface="Calibri" panose="020F0502020204030204" pitchFamily="34" charset="0"/>
              </a:rPr>
              <a:t>Workshop for Faculty</a:t>
            </a:r>
          </a:p>
          <a:p>
            <a:pPr marL="0" indent="0"/>
            <a:endParaRPr lang="en-US" sz="2000" dirty="0" smtClean="0">
              <a:latin typeface="Calibri" panose="020F0502020204030204" pitchFamily="34" charset="0"/>
            </a:endParaRPr>
          </a:p>
          <a:p>
            <a:pPr marL="457200" indent="-457200">
              <a:buFont typeface="Arial"/>
              <a:buChar char="•"/>
            </a:pPr>
            <a:r>
              <a:rPr lang="en-US" sz="2000" dirty="0" smtClean="0">
                <a:latin typeface="Calibri" panose="020F0502020204030204" pitchFamily="34" charset="0"/>
              </a:rPr>
              <a:t>Expand to other BIDMC residencies</a:t>
            </a:r>
          </a:p>
          <a:p>
            <a:pPr marL="0" indent="0"/>
            <a:endParaRPr lang="en-US" sz="2000" dirty="0" smtClean="0">
              <a:latin typeface="Calibri" panose="020F0502020204030204" pitchFamily="34" charset="0"/>
            </a:endParaRPr>
          </a:p>
          <a:p>
            <a:pPr marL="457200" indent="-457200">
              <a:buFont typeface="Arial"/>
              <a:buChar char="•"/>
            </a:pPr>
            <a:r>
              <a:rPr lang="en-US" sz="2000" dirty="0" smtClean="0">
                <a:latin typeface="Calibri" panose="020F0502020204030204" pitchFamily="34" charset="0"/>
              </a:rPr>
              <a:t>Article for medical journal</a:t>
            </a:r>
          </a:p>
          <a:p>
            <a:pPr marL="0" indent="0"/>
            <a:endParaRPr lang="en-US" sz="2000" dirty="0" smtClean="0">
              <a:latin typeface="Calibri" panose="020F0502020204030204" pitchFamily="34" charset="0"/>
            </a:endParaRPr>
          </a:p>
          <a:p>
            <a:pPr marL="457200" indent="-457200">
              <a:buFont typeface="Arial"/>
              <a:buChar char="•"/>
            </a:pPr>
            <a:r>
              <a:rPr lang="en-US" sz="2000" dirty="0" smtClean="0">
                <a:latin typeface="Calibri" panose="020F0502020204030204" pitchFamily="34" charset="0"/>
              </a:rPr>
              <a:t>Include Death and Dying exercise</a:t>
            </a:r>
          </a:p>
          <a:p>
            <a:pPr marL="0" indent="0"/>
            <a:endParaRPr lang="en-US" sz="2000" dirty="0" smtClean="0">
              <a:latin typeface="Calibri" panose="020F0502020204030204" pitchFamily="34" charset="0"/>
            </a:endParaRPr>
          </a:p>
          <a:p>
            <a:pPr marL="457200" indent="-457200">
              <a:buFont typeface="Arial"/>
              <a:buChar char="•"/>
            </a:pPr>
            <a:r>
              <a:rPr lang="en-US" sz="2000" dirty="0" smtClean="0">
                <a:latin typeface="Calibri" panose="020F0502020204030204" pitchFamily="34" charset="0"/>
              </a:rPr>
              <a:t>Continue studying impact through longitudinal studies</a:t>
            </a:r>
            <a:endParaRPr lang="en-US" sz="2000" dirty="0">
              <a:latin typeface="Calibri" panose="020F0502020204030204" pitchFamily="34" charset="0"/>
            </a:endParaRPr>
          </a:p>
        </p:txBody>
      </p:sp>
      <p:pic>
        <p:nvPicPr>
          <p:cNvPr id="5" name="Content Placeholder 5" descr="SarcophagusImage.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0962" r="10962"/>
          <a:stretch>
            <a:fillRect/>
          </a:stretch>
        </p:blipFill>
        <p:spPr>
          <a:xfrm>
            <a:off x="4337402" y="1326444"/>
            <a:ext cx="4378866" cy="4210051"/>
          </a:xfrm>
          <a:prstGeom prst="rect">
            <a:avLst/>
          </a:prstGeom>
        </p:spPr>
        <p:style>
          <a:lnRef idx="2">
            <a:schemeClr val="accent3"/>
          </a:lnRef>
          <a:fillRef idx="1">
            <a:schemeClr val="lt1"/>
          </a:fillRef>
          <a:effectRef idx="0">
            <a:schemeClr val="accent3"/>
          </a:effectRef>
          <a:fontRef idx="minor">
            <a:schemeClr val="dk1"/>
          </a:fontRef>
        </p:style>
      </p:pic>
      <p:pic>
        <p:nvPicPr>
          <p:cNvPr id="6" name="Picture 5" descr="Museum of Fine Arts_Boston_Logo_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6248400"/>
            <a:ext cx="2362200" cy="379921"/>
          </a:xfrm>
          <a:prstGeom prst="rect">
            <a:avLst/>
          </a:prstGeom>
        </p:spPr>
      </p:pic>
    </p:spTree>
    <p:extLst>
      <p:ext uri="{BB962C8B-B14F-4D97-AF65-F5344CB8AC3E}">
        <p14:creationId xmlns:p14="http://schemas.microsoft.com/office/powerpoint/2010/main" val="29096749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33600"/>
            <a:ext cx="8839200" cy="762000"/>
          </a:xfrm>
        </p:spPr>
        <p:txBody>
          <a:bodyPr>
            <a:noAutofit/>
          </a:bodyPr>
          <a:lstStyle/>
          <a:p>
            <a:r>
              <a:rPr lang="en-US" sz="3000" dirty="0" smtClean="0"/>
              <a:t>The Art of Observation Humanities Selective</a:t>
            </a:r>
            <a:endParaRPr lang="en-US" sz="3000" dirty="0"/>
          </a:p>
        </p:txBody>
      </p:sp>
      <p:sp>
        <p:nvSpPr>
          <p:cNvPr id="5" name="TextBox 4"/>
          <p:cNvSpPr txBox="1"/>
          <p:nvPr/>
        </p:nvSpPr>
        <p:spPr>
          <a:xfrm>
            <a:off x="5334000" y="3530025"/>
            <a:ext cx="3429000" cy="1077218"/>
          </a:xfrm>
          <a:prstGeom prst="rect">
            <a:avLst/>
          </a:prstGeom>
          <a:noFill/>
        </p:spPr>
        <p:txBody>
          <a:bodyPr wrap="square" rtlCol="0">
            <a:spAutoFit/>
          </a:bodyPr>
          <a:lstStyle/>
          <a:p>
            <a:r>
              <a:rPr lang="en-US" sz="1600" dirty="0" smtClean="0"/>
              <a:t>Monica Zimmerman, MA</a:t>
            </a:r>
            <a:br>
              <a:rPr lang="en-US" sz="1600" dirty="0" smtClean="0"/>
            </a:br>
            <a:r>
              <a:rPr lang="en-US" sz="1600" dirty="0" smtClean="0"/>
              <a:t>Director of Museum Education</a:t>
            </a:r>
          </a:p>
          <a:p>
            <a:r>
              <a:rPr lang="en-US" sz="1600" dirty="0"/>
              <a:t>Pennsylvania Academy of the Fine Arts</a:t>
            </a:r>
          </a:p>
          <a:p>
            <a:endParaRPr lang="en-US" sz="1600" dirty="0"/>
          </a:p>
        </p:txBody>
      </p:sp>
      <p:sp>
        <p:nvSpPr>
          <p:cNvPr id="6" name="TextBox 5"/>
          <p:cNvSpPr txBox="1"/>
          <p:nvPr/>
        </p:nvSpPr>
        <p:spPr>
          <a:xfrm>
            <a:off x="1066800" y="3505200"/>
            <a:ext cx="4267200" cy="1323439"/>
          </a:xfrm>
          <a:prstGeom prst="rect">
            <a:avLst/>
          </a:prstGeom>
          <a:noFill/>
        </p:spPr>
        <p:txBody>
          <a:bodyPr wrap="square" rtlCol="0">
            <a:spAutoFit/>
          </a:bodyPr>
          <a:lstStyle/>
          <a:p>
            <a:r>
              <a:rPr lang="en-US" sz="1600" dirty="0" smtClean="0"/>
              <a:t>Dr. Elizabeth Cerceo, MD, FACP, FHM</a:t>
            </a:r>
          </a:p>
          <a:p>
            <a:r>
              <a:rPr lang="en-US" sz="1600" dirty="0" smtClean="0"/>
              <a:t>Assistant Professor, Division of Hospital Medicine </a:t>
            </a:r>
            <a:br>
              <a:rPr lang="en-US" sz="1600" dirty="0" smtClean="0"/>
            </a:br>
            <a:r>
              <a:rPr lang="en-US" sz="1600" dirty="0" smtClean="0"/>
              <a:t>Associate Program Director of the Internal </a:t>
            </a:r>
            <a:br>
              <a:rPr lang="en-US" sz="1600" dirty="0" smtClean="0"/>
            </a:br>
            <a:r>
              <a:rPr lang="en-US" sz="1600" dirty="0" smtClean="0"/>
              <a:t>Medicine Residency</a:t>
            </a:r>
          </a:p>
          <a:p>
            <a:r>
              <a:rPr lang="en-US" sz="1600" dirty="0"/>
              <a:t>Cooper Medical School at Rowan </a:t>
            </a:r>
            <a:r>
              <a:rPr lang="en-US" sz="1600" dirty="0" smtClean="0"/>
              <a:t>University</a:t>
            </a:r>
            <a:endParaRPr lang="en-US" sz="1600" dirty="0"/>
          </a:p>
        </p:txBody>
      </p:sp>
      <p:pic>
        <p:nvPicPr>
          <p:cNvPr id="10" name="Picture 2" descr="http://www.ww1-centennial.org/wp-content/uploads/2015/06/PAFA-Logo-Low-Res.jpg"/>
          <p:cNvPicPr>
            <a:picLocks noChangeAspect="1" noChangeArrowheads="1"/>
          </p:cNvPicPr>
          <p:nvPr/>
        </p:nvPicPr>
        <p:blipFill>
          <a:blip r:embed="rId2" cstate="print"/>
          <a:srcRect/>
          <a:stretch>
            <a:fillRect/>
          </a:stretch>
        </p:blipFill>
        <p:spPr bwMode="auto">
          <a:xfrm>
            <a:off x="5029200" y="304800"/>
            <a:ext cx="3676650" cy="982700"/>
          </a:xfrm>
          <a:prstGeom prst="rect">
            <a:avLst/>
          </a:prstGeom>
          <a:noFill/>
        </p:spPr>
      </p:pic>
      <p:sp>
        <p:nvSpPr>
          <p:cNvPr id="1028" name="AutoShape 4" descr="data:image/png;base64,iVBORw0KGgoAAAANSUhEUgAAAhcAAABeCAMAAACnz8b3AAABDlBMVEX////dADX/0QHbAADdADLcAB/eADbcACHdACvdACndADHdACbdAC7cABvdACjdAC/cABj/1gDcABP+8vf2x9H/1QDfAD3fG0P85uzqdYv3zdbkU2f209fnYXv52OHpb4bsgZXkSmnbAArqi5bzuMPmW3TworL98PT75Ov52+L++fztm6T3y9X0u8bysL3ukKPiKVLxqbfjPl/ulKXshZniMVX3qBTwn6/kRGX1oBfvfSHgAELpcon8vwrwsLfrjZjpXynzkhr5sw/mSSz+ygDpW0fhNlDkWmzjPGjsbB3vhhHmV3rueCLkQSbpSwDscwDkMzDqZif916/0wdXoVCnhMUzjMFvpZ4b5rxLjSmF0zfZzAAAgAElEQVR4nO1deWPa1paXrH1DQsgCFIOEihAoBoOAQussTZrpe+20M+lMm2m+/xeZe+7VjoSxHdt5rz5/JJbQcpffPfs9oqgjFPac+Xh15fUHo+3ymhdVUZIk9K99vYxHbt9bvxlbs17n2COe6d+HOrP5auPGvGIyQKbCd3+KRyPXdb95+/at57qD0X77p61zPv5dk65H/aux1YueuuHP9DAUDedrd8sDHMyWve9vdnNrGHYa5juKounl/M3aGyxpDBGhO/J21vRx2/xMD0nRcLUZ2bD6/evAW81nvYbrGoRGp+csXrqfJcw/fhqs58/o+Fen0NoNMCL4kbdySvMZ9abW4s1Vf/CPuMsHlOMiPgIkqdfbzwPXe/lm7PTC0h2z8cvBVgN8xf3F7Fmy/MvS0mAYKUaIKHCCznS+8txPtihogqKAqqmzrNTtUNFGEGkgVtaREtpSBI5TVKxeXIYFEEyt9aCLxJGwefwOPdMXoevP48Kynlo7b99VNE6RVJkuEa8u0XW9QKP58g80q4stgdPkZfB24eTP6lyuhf5TdOmZvgDZb8n/oTNxY1ETWqLO0vUkjeDCsaLW/8zKakvhjOvRZjEjz4y4Z1z8q5L9DUUN1wPeRAJBrp/wjGNwa7gjjJVjVyHuoWjGsr/qUJ1nXPzLEuBioKlNPKJMBlEyXe7GK2WRGf49cbG6p07luOHNFzVRtBnf7+2ILBd0AcCFKx7nE4jIX5JHbr3SbsaQNrsJF73F2yDebuPBN6vLe4zFvSnsUTASERUetKJDfsLXnESLpUZnz71Dpy4DzZ8dnp7t3Hj7abB2jlp44Vo2vNu/s0TzvcaACXIzLviP3+sJMlg1uXt9MzC04/yis14anGEahmFqClJL7J+u7tmjO5PJmC3ephXTVKo/Bb4pyLYtGj4zv/lBTl8WZHlJDjp70wxuZ6jPrrqaShsHNzlbk0MjZRqCpsTrhpujcaApbOteozjc2JxOc/DnKfziY/s7lXAMLh0dT7gfLjZaSxa6OzCFpqslh2wcotU+BS28rcaywBeFChcODbwaaEkarG9c/AOOg3HU9+RwL/G8MrhFMyaqJsHrlCouPF+XtlZERfOlyDcMU7g1BbAHlN0t3lihK0GTQJ/Q4eAEXND8j+32r5hjiNlEjxqskpNw4fAKzXJ5F1aKTMuf796je9OljtuczmlKa6Jhi+4pzxjRLRgiNcBHPayDcbdow66L1xrLVnDR52g1BUMg6nHtzb0/FdwF5R76xSZpgA0HJ+GC/7XdfgedTpkkYpNHjZLjuFgZCJacUzgzY1n2z7v36P60I90xyv77LlHHpRPFwZWUL50QxpiVbtUIR8imJacx4llcpt3Y+rbh5k4MwBCsW72xQnPcAPyGU3CBkPH+vP09cAw1c4uubpAkzbiYmPBzWV4POZl+Sq/5mOCiVTImLjWMC7Z74kM6MCSiRw4GHMtq3u1a8Vk/fJvN0nKOhQXX2BjcBe5euKD+lNHaxxzpRFz81j5r/4hwoeVi1j5u2zbiwgJYHLDmnaA9JS5WxFvHssWTA+Wf2KXDn/oU4BepzUZ5onpbk3WgHuDC0sriTayKmYwuhfvjAoCpv4C/TsSF/f78/DWPZzulyXFJ0oSLDlGuDtS4rvGUMdiX3ADLZ64gn0POXuA+6qcitoSLO1ANLtYtdKoAzD7TpABbXwAXIzQI8i1wQSMN46z9B09zl9kzwrvh4lVBCBdpx9yvS/cj17Qw/9ML6v7OXGOBS0unpqQ9AC7w3Ai5im5dN3lSngYXH9tn59/xRX5B7fU74KIHng9ecw5/sC/u1aX7UWAONy3c7JxrXRu9S2xVCCc6tR4MF1VtrJaeBBc0f3Z29oHnC/oFZnG3xsUVvkm8V+vLdCu3Yo0vEdPWnPZA76GlzDF0aY6oC4wL7dQ3HODilqKxBheJoWQ2ubNyeiJcvD4/Oy+LWuuoRdKAiy5ocnpwtHXhanCtCPzoalg+PYHT9uiqOLnhhkEvsQJasYNVUQ+I0EMEZekWV9q8y0ypaG0LdnWYaTPCg1KQ5QNzTM2wX1fL+UW0cFEbrt2Sm8DZxLzCB+MqLoYjZpZfs5c5ddkfFwfQi2mFDhbZiRpcTE0ynML2ANKz9cjmpK67IGIuw4Xj2qg1i8KVnZW7lAR+vymz6eH6hS0o18Ekw/3dcHFWtJjQ+4+Gz+px0cNYEo8p6pEnKIq2/KRykhbnyIhecYrCLT+JgqKN0jG6cJVW62U00kSWZlVBz6drJwkSF8ecwnUTlSjcdTlZ6ExtBV1rVPzFhhJRY+KKSoDUgUDHFOOCyyTciuYkbhujhvAZ3oax1hI5kTf8PV/ARTTeayqXMIzLrdYyuntbkTh2lfx+xWqmaaisqmXmRg0uqEHClXWuX1J/pyNN0vj9UkADgjuT4CIaGXgwuGU22xtFaGndTyzX0rZO4QFGS5C2SxhWN3n0HXDxHvELXipO6FCj+WqOzk24IDxGWVXPF/prt2gVFkfkcbRuTpLTMxadjtEwR32BVg14wNCDcAICWddAXUPDx7NmqqCNOJZlEaimXVY20dKJ1nsN4YHWHQFrRRXv0dQANoGHIfUtTkwPnSdQSZnzwGBp5RK8zjKbcvaVodN614qonmdkuAgXA5XTM81kY8rE0kETzxp4DMdii9VX4QyUtCx9qQ4XUTf1LLfUwrCtDJXGHmNQi7ggHVplseQ4DvdRvSaT3esqtL6ElbSBAU055QKNnQJ46MUq3dLJSivgwj0ZF+fv7ZK+OATT+iguDv06xPATFtXzGfUknWZl0qMBapdPgDHl5GwuAzRQPnrCZ4a0W+QQJw1JKM8kUzhCr9Hwnw467TuUwxDmxtvaNXiM5fLoOwYcb/DzTLLOlv409WanYRPIL1Bw06doDkx8duGD7CGcfNdKcTFgFOzdIbGOPlpAAp7TEEkFHh68Nlnimwyh2WayXOtwQXWWqeHHcp9SiQa+wcSDxqM3GVYm1k1vOL2McawEs5GQRd2VSJ/6Es0nwIB2Jy57eIIsYGDcARevz9vv6Otig5Gyzn/XyDG0GRqFA3nxRikOdA0t9Tz4g8NWBhYlXT3nMpi5Iw7dcUiQJvGoj+E0UQ92HJ+57BUCgt4C+01YfUiFS07yyxzL0iA6Q7gDCUkOTXD7dbgCjMEjnaofXcSqIaCOzasM5kqKi97iBW6alN5HJ5hGLeYRYGegNRi9dFrTmEAtLtD8GKkLUTWI+BpilzFBo4fQqExSXGhkaOGpZB0BRFI3LgQveANeBmoLn3qMVui0jl+b4+I6wDC6GRcfztp/lKN1aO3zZx+bgAG48A+ivjfhYgHjnOl5MVJSVZC+O+izkboRlmyCdTwrmbICKOGBXUeQZtRa53OF2ZwLMyXgGZh4Fbtvx43SYUmG0wXpQ0UC9E55gy8CB0fqeIHIiTAnLI0W0scU9U7sDsF2F8RqU++444sSYiITIfOtwq9KAqwGXFBWN/MVEcEKsZDU1dIzJRGp0wQX6dsx64OwCl4tWqqPAavFERb4I1MWsSeKm1BFXHTRsHs344LX28hMLecneCJCyy92wx1GSIXMQdSXyJFm/WILMyOnR7h30CmwYtiMWfXFFDzQ6dbL5DQ4oXjAy4LEKeaTyW490vkEIziqpdS7qNYcjogTzRMEUKS08A9EHcLdsDAI+/ipMKyAERwRya2rIi7gEgwx/NB05inLfTUDeOg60TOoFn0zLiDhRUzWn4H0mxlwoFaSmUsNX7kgkUp2Kh5n0HqxkykL32HXAlolPYMuOhcB5fi9OS4+bVOfwlFY8D+0278K5elcIpF//roJF8joHzIHfGFIWPXL6vmEMAPIfY64d60dMRfVLJkBe+AxtqTiw0LinERTgrUevIvSN5AaxvlIuU5wUe+KcDkP/4/HHqC1ShKfsDQgkqVPPEz4qSY81QyoOXQnV8ZrcYGlNFdx5C3iNMEGC6KEfTXjggoHiTCR7WR6q4urhIt5ggusvuSxeXwaSRUygqlOj9uK11+Oi6Cb+U6OAuNd+zVbDvEiMc//1m6zDXIErcz5IS4izJrUpnwV7HdW3eohDhXm8B5jfvCKIostw0UEQhWkLg6PC9ZFToCGY7gYCeQhG9w8LqSWBmG9uHNkqrcynsHSU6/KE1SLC3wfV3bFZNTBs3kCLtC880QNRIY0EYkV5b0WF/ikGpSuQYcY4xkPA85Pnpfjoq9HidA/Cgv+Q/s3pey9Wys8/0sbgiZ1BOkl45qQBxHh1wfnEU2TluSxVtwNfU/WRyqiE1xgbJVwQfCg9SLY6cAb1ccfw8VPSQSCeJGU3dRM1sCSzRoEikCa+ZxSZXxrcUFaVYeL2XprMniqEwdJDS4KPosolhKU7utSLWpxgf/PcYH9+kgjH5UfgBUJgHeOCw9pc+ObcfFH+3utsvivEVpeQ1pGPS5Q9ybMYWBhgQVJXex0yKywZnyAi5gsyyouoPkNuIAWm9XnH8FFZKciEo84u/SM5LiAC7xavyAuVlvDt0lkrhkXFlO8EbMetCDItFbmoxYXixpcoDfsb8TFCs3d5Q15/zxvv/+Wq9gWSLQitJydv6vHBSi7nlkzC1hPV2rc/QPTSma8IkcC0ruqHIGryrjAj0Z8Aqs8RlXDPIYLIR0jonmyolJwACbjupTpkks8H9A36WEtLnAeVVW/oBasoEuLxOhOUXOIiwu/aOrPoHVIgPZV+kT9oiJHcI6G/pmYURU5UsYF8Prejbj48f3BlkI0TDhm8m09LsBtOKhLXMCWaDVZDdHQEEKiYOr/SM9hRiZdYedUgY1gaYOhVcJFB6fdxslkHqzQI7joaZmrW8banVj0QCZ5MSTiXWbemL/doHcSnjIp3Uc8p6DCDI/jwtFKIwUYQ/2dlPknoVpcYMNDz1JnLdzePklczYGFewlDkOPCQbph5wY7led/PYDFguP539tnZzhbp4ag1cvalM1RJaMgoa0KLiObLYIGTyUyqyKQ7XluKcCbx/6uEi6wWwpsSqJtV99wBBeXXIYionka6SHW8MibK7YHeSUe9uN26hwbU+VIocelOB8W/QuHuBhyJfUSsInGA7+2qqCWcSEQXGAul2ehYQsDKa5Do9QXfBHsARll+Vo9YFQ3pOSh4aym3UU8zctnZ824kNBy1mrDppENy1mpqB6egq2pNfTHTEXAKPVYb6A/2cYKELPEKVPCBZY2MPGRxJaGrbeHO4/gYq5kaRdTji5CEC/2BKjYhyhnLLCzDxMhkWUgSnS+jDNc4NHluaJGFZkZcHHwMX37IS5mGmsXmC4aEPxM7OjVyryrHhcT7BFMBxu/ANYf+Iky8xXzBQVQkufxUbDHIT6aYUPXbFrot3AkrRkXyPTq+QducEwhGFy6XZIxa40MaMTLOYOLcOwAehphXpwoWtjJYWKBjflp5u9EvSBbaHd4aadYnqtYz/FSF+AheRKXRbHhKQXLHo8MmXjszxZTrF/aoFVb+QwnYi/bPwJ3Yn/nHK7J87hXNpGLJNMDS6IUFy/0ctIe7qtYWF0sy2vAP6YmD6hLQW6pYQKF1OLFkgY/FlCZNhB7CQwYRsencyUa9DVWhT7+JGfAXF6nLptG0pdUhSwDPBqYX/xVjwvEmB2mITwW7TWWVvlCDH2gpY0fmiydLhHwzyeht0sfnU6aAcw0iZND79MFBv5IJRnDAFyfSjzvhb3VVvPxIsJ6Y+1+LCR1c48KaJ5CyrAcruDAgJ0c6O/lAj11sTewo5xyMWe+SAYFXxwsokTZSdzuHpYkEHOlwnFs2sQcZm30lgu8k6e1ppxxkk9eVlHBL5XvTrpS0h4uMNZ4SL0IrZEJmUMY99irQyUaA4Y34jg0m+Tao/tpjiyXKyPX2CDYQ6Im0EGeoNTVOjek8LJ6lfl2dBorF4CLBnuEi5Cpc5itl9BEVVhWc4e4udMrSaR1kcwe5Ugir8awrNccLZteNncqLY6gIRs4nUwvdtRKAziNNC1Wy0ZwYIDvXuAUTREho2K22BPsC4NFyUbuzNefsZZve2PyA5saRNYqSDOPlOVmjl7SN0HPETRFE6TUkh1hrcaz5q65vIbREjXGGa7I1hOWXUOvIM5Oy5xo84KgQV7EVsXjGmz9mGCJN5ezSbJdRb7KBUTEoH5L3TkMVOgJrJEyj5UGvEVQbF7hOHYWzV+ROVQ2M9jQmB6gG4eyhLgV9G2n8azxKsUY0nyFDUAVKXx4jJwdTxpt7xzIt51R1jGDhDcOvFMjkf+RwOKs/UstLsA3+spszqOOdl1NEUw2jmPb1DhNHm1WCfrCAaRTbGOak7Rl/upegE4rcayj09s0+xjjQjXQ1bYhcXaBPy1oTpSROiAZkLRBfWJMTkD3C5rJlLSeCTi1BUXgDJ8hcNhIeO2gKWFQy+AujtPQrx6Az06eqi0zbnelKTorcpq5jK51hbsGfCmMwXH4Rh/nb1tLTZRZVhcFDku9Hqugx+iCP6DWps7KorGNNHQPaqGS3kNovgtUTTDEeL/VNI3PeziLDUln0a2K5nbQGjShtpHAaQxin1tGgz4J6EnAhlxDaXHbva1JXDcPGDpbdKzHMbrNCGAdMr5GGoA6izg0syJe9CY6TGRdc/zHs4Tav9fiAvjy9kD8lGi2cj/zAiNcB5tx2c3V2wW25uuxd1k6PV2j06YcF7LRsH7xdvWCF9RtvxIjHbtLSd965OLp5azXC8Ow1xtell4WXjq9KRIMvZ5zSXSPHpOoAo7jTOG3cNrrXaS/zvtLEb2ruFTC9WfVlCFxTrHX5KqhM+tN4caZkzTW8raydD1YJRIqWm9F1DgA13h0jbMNh6iJITRx6pT7TTmo45wvVns43IxoyQ52vWI3Zg7wCwd6i044l3hphpPgWvPF2CuvcMgtNA0+WE+T/k7JEE0d1K6O2c823NWufJqq0NDk2Q/nKS4+1uICibaIOWlb572o7Nd6cnrKag1fnEDxdJt3IQvVmHhkk2TPBBcNaqeDGdFD01eGi38r8pgOsZYaqHp9IPJ/tVNYNJkjBpI2TFNS/pejZ1w8HI2ZeZIPX0dS1bBbaImFSthFfdgMUij2rYdv+zMuHo5C2IDRlF1Dc5VFHwr8zzksQL2oA4a0oyLtNkVB7kjPuHhA2trIpmzwbLHVvdwD9bcCLM7f27X8ghtSVpNX60tSKY/vmb4sXSFFYN7gwaiWZ3EMPjNFmq1UyH7u+w+vnXfKaYrP9EVpyKxJKKKGqoO+pd8V2cWRYCrbVNjlCxJOxDi5bMkz3ZIg8BDUW6riN6Ur59yPBVictX9otFKdw1zwL00Lj1hR+p+7y5uvfqZb08ZvFCSV5I8l+7ogRc7f128egVCw59+xzEl0ahESh/ENE7ttTca/27ue6SgN/Ssqqg+1l/NJHO33Irs41xtyLzYUpdTXjbuBHLer6918g+4ojgcuokEQL5ef3F0pB8saTqMOonDmNGRb34n+Lx7hdwb7TwUNafZpHwygIft/fsF3feXU5Zti7XIpxtFXi+yiSYrw5pSa38XZGY1M2lRZlssd6FEvVkRR8caOY01ixujev87xzRS6gqgK1a+nhBdxi5tM/07fVIEaRjOjdpJLKZp00UZtygTHBd2Cg7TbmylikUoy3Qq0WuQ1a4mW07SgSygK8AgTMxeyZI/Saa259my4+1Je/8XLU8vzPDiFkHFXn7RVTJ8dcu9ydtFuSLzACew9/w4xsxGBg6frRTXyjVIwiqYKLT2C+eFwpUJb2Wnz1eFJQqEkGI0/3opGmvIlqwndj1yml6TIV0kqZPRPxEK87F3ThmXIMt00p+Q00jgVPWWGMEZQeJsd7ZTDXNMvTwgXdVvihn5jNaOJwB+4AO9EU7+QdfzkNISsk9rs36J3YNNq38wtIB8vEo+nXtRSt344xkK2NZ0iKZ/+g/PZS67WWzZkGl2rc0bVvgheI0Nq3a5K8INSzHUaKvgWSqH8Z6ZeJOXCa0mMkL5yQv24CjmaUJ+rXcIFSLv71EY/jYZaLS56R3wyi+Dmymgn0cx99dXoF7Df7aqBYYg5Q/3nH0lO53nDplTMLtD40Ifbhm6kTUuu1SgtobQpxxVPLON+HxpqB7t2gI7h4t+VlmiZL2o1DCOLqH4ikdTzD43FUMh+5cldQmaxWg+mQ1w07ob/YtTILx4+06hEk6dPAJsDw1jWMYxcM//nL20MC7mZW+CyK/pdTAZFrr+rgouBmhcEeTBq5BePi4teY83nR6TYDNMdEBXS0tX/nxgXZ+oRWMDkru/CLkKzIf5VwQXP4ooxD0tfCS6WT1pKP6ELZgA5enWiIanmRnmAC/xZgUYyLCrk7hJJnWlyvQ2DbIMCLtCMNX6B47bUPMmzJjkyP3Jn5za6dnTsYrKsor3EHrno0WjADBs2DKRJGDuEi/a7+kwcQrBnzj3Nd+GMJ/OSz6wBF0OuWOnhhZoXEaOisRcE/R0c96xZr9ebTp05NbOmU/JnRDlweorz3qnpuu9e5awmivEub2sz6E+qvtmeUd2gTE4nuHBxmG54NXDXeXDQkl3KctCb0QuHFmxAmztwMMP3TCd91NLsakvtQ4HSbpd8/DCcuIGb7ibqjRj476Ir0vx0OhxaVmTh3vWmlxYM7RB3amY9kpAJoUbMrtZWTVxJ1n8jftFUNwmT1KEc/3iRZ/KuV368euNpSj/bYikQXHSqRloJFxNOz3frbvzlvNcbL5nYocKVxxmaGa/G1HQ1YjTDf/VmEcEeFdNg3MmM6r1Yrhaub8QJa3Z4AXVqtmS0lihIlZ1TCBetRlxMt8ISdmkxhiIqRmKhOCOj1acuJwFjaH7wcgVAtF4uTZO9gt1uI6Z/0bO2TIAR6ASGsKOm8JE8BXazXjHepTVgYMMG1fM4UUcsY+TDFmPTN1H7F8OVy2jouSv83OEq8A3zanH7SMPdaAdmWFybh6HhUer8V7v9y5ESv1gT6da7IUq0ME2ycNGsAU+OHChCySqC75tVXQtwkTLdja8ts43ntp+wes/AdUIvtcyzMVLzr8etcKnOsY+155VCtmBbIxMkxcR4tVqPtIPK8EdwceGasv4CoX/w8uVAY3kfOoLgpSeSB9lLQsYvpxr+iszE9MmpkaL38MW8MA/9EXygWKaoVwyWk3PjExX9HwO1NKne3h3EMrscBIPgH0u4edPKhwFpHuZjfpRjaUypXv2OAQKM/2i3jymd0gA84DfrZmvTSIdu0ILSzUH3py5L85/j+POffGUZIFzowZs34/HYo9lBNjShLuVltSVc83CvpxUpEUSy2s0uqLMLM4nz2KwJYseZ2Ky0vkrYIFdFQSMuLqjhYsvqrhXjVk55NikbPU+jOD2usDd6hTXwlcklYzIzVCgJMkdzbHUdSFIxX1GXZlJ8YQVxkXDJsjo5VEoGOc3mh6HxqB+PnIEkWdTHVXGp7377/TFbhI+oIbO/8TWXRu6ZinjWxDN2TL9g7VEQG5pUdGjFau5XiXQWyh5YGp8Weuiymd4IPCzk2KR4xkhPlNiVQtvp1HuiXNZlj+ACFzPiU1G5UNJPHm715I0DNX/YHjA5NfOedVkMka3MXmOEW+hfV0q/e4Or0b1s1eNip9BCygPndwg/3YeumDXs3Ofr6sELo4j639dNsXU4DRPc5W6WIl05Vx2pXYvYF8dwgQtfRC/Egso51ooZyRsRP6Qrp3W7dkr6CWAH6q8hECSbWVwxmXBk/mZhCMQwBKpIR3ERCnmdkZBL2xToEsGFo2VV5UJcpzJQ84JFAWFpI72g1i7lVEDgBYKgRppewUXE5oWPBncIP92LYgDiUs2/vF0g0R5S3/1Qr17A9cYEbJqbXRdzrVimEVlAOAJzgj1is9l3RKlYL0ZJkF0JQbeJkvpAekIa1/E8Crz8TMLbX6W4mHF5/LOn0eXqfUdx0RFzXERymogQZFO9lNMY9I4nz+KsGaHpVpEMfHHB9I51Vi1s0lkJCS6uWmXH7lpJc0Ii8zGyk4oUKnpIdWhW/uUP/Fn2EgpkY/M/Bl/FA5D68+88VOCanLJV2RVLAY6tjAf0KL8ggzjOJpvqmOUv88g4ttZRaC0xRJEg8fAfIl6703TgES4IQpAeoKV31+Gi7hMpIS6a2CnwLYSLpGJroKa42GXo5GF9rxTWfnuF6Ztvvul7K3xxIRS45uBzKJkHay4ky6aKiyjr3bzM3R6DLB+x55lCfzw7/+v736p8Q+qWXeDwu/zDu9ft73CpJcc8hb8t5VLRGlfFEqERFwV/p82mlXscrlwx8YWOx9AVk6EcmkltK6fyUMTUyYwgXGQfQ0Z/H+Kixq81y3CROSJsVqviosMlCRRDHyYbKS8Hqa4lXFBglihsemLchAvKk5Js2+C239/8ArSGJW+ZvP6h3W6fvf/lBzXhCaBz8HT2N6aPP3/3ut0+b7/j1S3kLLVOiRCL5UD5Swkz9FNwMUZmBhGxwDqK70LKHtyNZDspDB/02eQjAkW5Nt1cq6mQLuFCqOCC0qoF9DA5ULa/xC/qcEENRMKrXI80rfp1b4yL4tJ4Zeo8LfDjpGsZLsQyLnom6XRUUy734WkAonju8zTkZp0jcHz4693PP+q8zWdk2/zHP77/7jX69fwcSubYajeioq5/UuBCKld1Rfo3yNNTcAFV5EQ87/MKLlyR3N1l8bU9hnqh4nouYsafo911YFH7VMk7josuW1NhlFpgRyTgInPUFnCRTbWlYYsimT4E2Z+qDyqACNNwb+g0S2pGFXHhHdwGZ1Z3SrW/N8XggZgbPP8+ycI5B3Scv/7ru3ffI/rl3bd/AS/BkCA5OggWHbjvtHBZly1V4EH8AsbhJFxA3AKvoQuu+CVXWKIqLga7VvBT3A21EGBm5+mK63jMK7CUYj3RSwAXKWYOcTFQae5w/4uLLacKLlL9oqAI8yyUq1oRNuGJhxCr4gKxopijaezjK+KiIsvA1EFtXlRJ0UgAAAYSSURBVD621kko6kKlubFB89+VNotgeGA8FPYK4N0C4hLBImDqSt3VUKCXcmr7Ip7qi2O4yEbcS3SvyCyXQf6sE/shxIZJyHTgs3Vo9kaJnjqXkqpuP8kJno7jAvGjw1LVkYBPVXFBXoEUl6yVa6wIJLXBkI2sVSF2iAsoikZKlR7hF0hHR62aMtVbH4k6NgwilGL8vgiMWmp/+Mi3thHAwjvx8Wigit+3iWVckeeCa4izl/M7u6xMvs6klxQAMbVURsBqPVhnaOzfUklA0jKFSXp/MqeAi9SzinBR3dYgs+xBMHNFXPQIF/kHEnNcFPgF6LGdWdLJqXEIsUQgYMr8PWsFo3NxBBfoN57yHj7vuYFC20esaibp/I9n58dh8S3PCzBBwenFtCIt+xYlBdo7qSh6Ii6GJo8L04IKmicnXHKpaT9HRl+EE4PRulsuEhbGs2mdX6QPkMU74/IarzW4WCANtsLF06/4lXDRZRP+E+gFj8dIV1Ze2ui9zlYzFAM9n/I8xIs0DAr8FzkuDsaUZZWV+Li+ziKFNugY4bLF098eYRnn7Z9tGses9swtig2suYKvctfS8FJGU1ufx1feJ0BdCdivSi1VJZdbA9VMR5el9RgrFZA5niSOzIz0E+vgAyBouBQKuNAOP6k8atFGOZtzm7QvVPLSqxHNCim/KIiGOcdu2fSJjl8s2RtN8cW56rDIxqILRl3OL9bK4R6WqxYtPuX2/bCLP1k30Hj+90aW0X79kdfBF9lZNlR8bqC9pKXKQUcWyJih5U3XZietWmVfQqDgcsBTSc8+m+5o+WdyPZE2E8+0mo7r0EhjnEErtTGR2pKVAnK4guWZULRt0dwgR8usKyavCwuB/46SfmHgH3qxlTwr5TbmRuOVIOFHIf6Q6V7PXRPDVC8LFQMUd9hHhY8R65OqI9KrEUqPSlGMBcNKk3n923YdMs7Pf+V5BcLeU/u2edJ7LfVWxn4yQBOl4Zt0aKLL62YkiHA8kwWbzNRUN3PWMTNSZ/mcywLTts52rXC6EnZbWXQ71phEvFIsIFFV852pwGBFxZ1jl4U1YLopRpBRlOm8U41uEc1lyRYVno1kXORHfUNWxf7cceYusdl+kgu+Lp/Eqqk+GYorKVGCIwk9ElbAoCA4ArW+wvnj0YDZonmaLgWe/+PDgTA5b3+r88TinmvmrXeLTFTGHXbCscTicYqsyZ+G5g8mi4vydfO1qyEyg3XBNtv4eJ9o9Mr319Nouma2RYm7THIdsk8aIhoqimgwTBeqO+kCM+os1l3I4tnh7wjubPz3vLo4x11NUjhDkwSGyb6LMd/FpmZ08dUXE/jbXo+dSR/yZrxVirSeXzKuLChurJk+072Au/o+6pK3W5AZvjKY7mI2H0HMsrdYS+i3FxNo2NxvKYZtXhche2m8OHmQH4jWjA4jvDZ0nv/+rF1GxesfbV7pQos9hr9LPUbrbTAKNumn0y1nCOQ4lXST8cWQ0EXRZp8NfBV/ZWDhjUaDdfn1i2zZbgrb1NajESkTbAV9i+o5yfvgi5jpu61DduVsPtuKQm/d7O2d7OoQCuQmrZ6Tv5yLDNZuxcfgrAej0VvcguwuJ2l4BGPRXwEsZ4WGQeH0QfC2rGVGd9ix9aXJErGSMd1rNM++y4XJefvD7zwv4g9b9WJm9ARJy51FMHqkzRUn12l5FFooN1/z4BTGzBZ43dxWaF59d95OUPEzz+uk1PhCOPyk8mNR56uasEei+AlCZjW0ZgzyoRcRIUP+5azdbr//gedlI8YZKiPG/mq2Xv8taPo17DQCmm2ZLpZwO1uQkdH67qPNiyZxL68N33vSxv39yD0h1/6RaIfsBKw4L7aaiBQNRXExj7C6zPaZWTwukYSxr4TCga95WFcf9kVjSTbhODEjPfIm3meigqeJsDfRMGa0DRZsETGtLveMv/k7qn1PRyt3QU2Yr41BX8aM76aNGi8Zo/+V6D9/F5ozosKZTxZJbSYn8P14EVHTK52RNs+oeGSCL39K3a+SRU89iRFjn1muvsrm/XtTFAvC6LE2pN6a5oG9+dpE3N+FOo+Kiv8HfMCm+oNn804AAAAASUVORK5CYII="/>
          <p:cNvSpPr>
            <a:spLocks noChangeAspect="1" noChangeArrowheads="1"/>
          </p:cNvSpPr>
          <p:nvPr/>
        </p:nvSpPr>
        <p:spPr bwMode="auto">
          <a:xfrm>
            <a:off x="155575" y="-593725"/>
            <a:ext cx="6991350" cy="1238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png;base64,iVBORw0KGgoAAAANSUhEUgAAAhcAAABeCAMAAACnz8b3AAABDlBMVEX////dADX/0QHbAADdADLcAB/eADbcACHdACvdACndADHdACbdAC7cABvdACjdAC/cABj/1gDcABP+8vf2x9H/1QDfAD3fG0P85uzqdYv3zdbkU2f209fnYXv52OHpb4bsgZXkSmnbAArqi5bzuMPmW3TworL98PT75Ov52+L++fztm6T3y9X0u8bysL3ukKPiKVLxqbfjPl/ulKXshZniMVX3qBTwn6/kRGX1oBfvfSHgAELpcon8vwrwsLfrjZjpXynzkhr5sw/mSSz+ygDpW0fhNlDkWmzjPGjsbB3vhhHmV3rueCLkQSbpSwDscwDkMzDqZif916/0wdXoVCnhMUzjMFvpZ4b5rxLjSmF0zfZzAAAgAElEQVR4nO1deWPa1paXrH1DQsgCFIOEihAoBoOAQussTZrpe+20M+lMm2m+/xeZe+7VjoSxHdt5rz5/JJbQcpffPfs9oqgjFPac+Xh15fUHo+3ymhdVUZIk9K99vYxHbt9bvxlbs17n2COe6d+HOrP5auPGvGIyQKbCd3+KRyPXdb95+/at57qD0X77p61zPv5dk65H/aux1YueuuHP9DAUDedrd8sDHMyWve9vdnNrGHYa5juKounl/M3aGyxpDBGhO/J21vRx2/xMD0nRcLUZ2bD6/evAW81nvYbrGoRGp+csXrqfJcw/fhqs58/o+Fen0NoNMCL4kbdySvMZ9abW4s1Vf/CPuMsHlOMiPgIkqdfbzwPXe/lm7PTC0h2z8cvBVgN8xf3F7Fmy/MvS0mAYKUaIKHCCznS+8txPtihogqKAqqmzrNTtUNFGEGkgVtaREtpSBI5TVKxeXIYFEEyt9aCLxJGwefwOPdMXoevP48Kynlo7b99VNE6RVJkuEa8u0XW9QKP58g80q4stgdPkZfB24eTP6lyuhf5TdOmZvgDZb8n/oTNxY1ETWqLO0vUkjeDCsaLW/8zKakvhjOvRZjEjz4y4Z1z8q5L9DUUN1wPeRAJBrp/wjGNwa7gjjJVjVyHuoWjGsr/qUJ1nXPzLEuBioKlNPKJMBlEyXe7GK2WRGf49cbG6p07luOHNFzVRtBnf7+2ILBd0AcCFKx7nE4jIX5JHbr3SbsaQNrsJF73F2yDebuPBN6vLe4zFvSnsUTASERUetKJDfsLXnESLpUZnz71Dpy4DzZ8dnp7t3Hj7abB2jlp44Vo2vNu/s0TzvcaACXIzLviP3+sJMlg1uXt9MzC04/yis14anGEahmFqClJL7J+u7tmjO5PJmC3ephXTVKo/Bb4pyLYtGj4zv/lBTl8WZHlJDjp70wxuZ6jPrrqaShsHNzlbk0MjZRqCpsTrhpujcaApbOteozjc2JxOc/DnKfziY/s7lXAMLh0dT7gfLjZaSxa6OzCFpqslh2wcotU+BS28rcaywBeFChcODbwaaEkarG9c/AOOg3HU9+RwL/G8MrhFMyaqJsHrlCouPF+XtlZERfOlyDcMU7g1BbAHlN0t3lihK0GTQJ/Q4eAEXND8j+32r5hjiNlEjxqskpNw4fAKzXJ5F1aKTMuf796je9OljtuczmlKa6Jhi+4pzxjRLRgiNcBHPayDcbdow66L1xrLVnDR52g1BUMg6nHtzb0/FdwF5R76xSZpgA0HJ+GC/7XdfgedTpkkYpNHjZLjuFgZCJacUzgzY1n2z7v36P60I90xyv77LlHHpRPFwZWUL50QxpiVbtUIR8imJacx4llcpt3Y+rbh5k4MwBCsW72xQnPcAPyGU3CBkPH+vP09cAw1c4uubpAkzbiYmPBzWV4POZl+Sq/5mOCiVTImLjWMC7Z74kM6MCSiRw4GHMtq3u1a8Vk/fJvN0nKOhQXX2BjcBe5euKD+lNHaxxzpRFz81j5r/4hwoeVi1j5u2zbiwgJYHLDmnaA9JS5WxFvHssWTA+Wf2KXDn/oU4BepzUZ5onpbk3WgHuDC0sriTayKmYwuhfvjAoCpv4C/TsSF/f78/DWPZzulyXFJ0oSLDlGuDtS4rvGUMdiX3ADLZ64gn0POXuA+6qcitoSLO1ANLtYtdKoAzD7TpABbXwAXIzQI8i1wQSMN46z9B09zl9kzwrvh4lVBCBdpx9yvS/cj17Qw/9ML6v7OXGOBS0unpqQ9AC7w3Ai5im5dN3lSngYXH9tn59/xRX5B7fU74KIHng9ecw5/sC/u1aX7UWAONy3c7JxrXRu9S2xVCCc6tR4MF1VtrJaeBBc0f3Z29oHnC/oFZnG3xsUVvkm8V+vLdCu3Yo0vEdPWnPZA76GlzDF0aY6oC4wL7dQ3HODilqKxBheJoWQ2ubNyeiJcvD4/Oy+LWuuoRdKAiy5ocnpwtHXhanCtCPzoalg+PYHT9uiqOLnhhkEvsQJasYNVUQ+I0EMEZekWV9q8y0ypaG0LdnWYaTPCg1KQ5QNzTM2wX1fL+UW0cFEbrt2Sm8DZxLzCB+MqLoYjZpZfs5c5ddkfFwfQi2mFDhbZiRpcTE0ynML2ANKz9cjmpK67IGIuw4Xj2qg1i8KVnZW7lAR+vymz6eH6hS0o18Ekw/3dcHFWtJjQ+4+Gz+px0cNYEo8p6pEnKIq2/KRykhbnyIhecYrCLT+JgqKN0jG6cJVW62U00kSWZlVBz6drJwkSF8ecwnUTlSjcdTlZ6ExtBV1rVPzFhhJRY+KKSoDUgUDHFOOCyyTciuYkbhujhvAZ3oax1hI5kTf8PV/ARTTeayqXMIzLrdYyuntbkTh2lfx+xWqmaaisqmXmRg0uqEHClXWuX1J/pyNN0vj9UkADgjuT4CIaGXgwuGU22xtFaGndTyzX0rZO4QFGS5C2SxhWN3n0HXDxHvELXipO6FCj+WqOzk24IDxGWVXPF/prt2gVFkfkcbRuTpLTMxadjtEwR32BVg14wNCDcAICWddAXUPDx7NmqqCNOJZlEaimXVY20dKJ1nsN4YHWHQFrRRXv0dQANoGHIfUtTkwPnSdQSZnzwGBp5RK8zjKbcvaVodN614qonmdkuAgXA5XTM81kY8rE0kETzxp4DMdii9VX4QyUtCx9qQ4XUTf1LLfUwrCtDJXGHmNQi7ggHVplseQ4DvdRvSaT3esqtL6ElbSBAU055QKNnQJ46MUq3dLJSivgwj0ZF+fv7ZK+OATT+iguDv06xPATFtXzGfUknWZl0qMBapdPgDHl5GwuAzRQPnrCZ4a0W+QQJw1JKM8kUzhCr9Hwnw467TuUwxDmxtvaNXiM5fLoOwYcb/DzTLLOlv409WanYRPIL1Bw06doDkx8duGD7CGcfNdKcTFgFOzdIbGOPlpAAp7TEEkFHh68Nlnimwyh2WayXOtwQXWWqeHHcp9SiQa+wcSDxqM3GVYm1k1vOL2McawEs5GQRd2VSJ/6Es0nwIB2Jy57eIIsYGDcARevz9vv6Otig5Gyzn/XyDG0GRqFA3nxRikOdA0t9Tz4g8NWBhYlXT3nMpi5Iw7dcUiQJvGoj+E0UQ92HJ+57BUCgt4C+01YfUiFS07yyxzL0iA6Q7gDCUkOTXD7dbgCjMEjnaofXcSqIaCOzasM5kqKi97iBW6alN5HJ5hGLeYRYGegNRi9dFrTmEAtLtD8GKkLUTWI+BpilzFBo4fQqExSXGhkaOGpZB0BRFI3LgQveANeBmoLn3qMVui0jl+b4+I6wDC6GRcfztp/lKN1aO3zZx+bgAG48A+ivjfhYgHjnOl5MVJSVZC+O+izkboRlmyCdTwrmbICKOGBXUeQZtRa53OF2ZwLMyXgGZh4Fbtvx43SYUmG0wXpQ0UC9E55gy8CB0fqeIHIiTAnLI0W0scU9U7sDsF2F8RqU++444sSYiITIfOtwq9KAqwGXFBWN/MVEcEKsZDU1dIzJRGp0wQX6dsx64OwCl4tWqqPAavFERb4I1MWsSeKm1BFXHTRsHs344LX28hMLecneCJCyy92wx1GSIXMQdSXyJFm/WILMyOnR7h30CmwYtiMWfXFFDzQ6dbL5DQ4oXjAy4LEKeaTyW490vkEIziqpdS7qNYcjogTzRMEUKS08A9EHcLdsDAI+/ipMKyAERwRya2rIi7gEgwx/NB05inLfTUDeOg60TOoFn0zLiDhRUzWn4H0mxlwoFaSmUsNX7kgkUp2Kh5n0HqxkykL32HXAlolPYMuOhcB5fi9OS4+bVOfwlFY8D+0278K5elcIpF//roJF8joHzIHfGFIWPXL6vmEMAPIfY64d60dMRfVLJkBe+AxtqTiw0LinERTgrUevIvSN5AaxvlIuU5wUe+KcDkP/4/HHqC1ShKfsDQgkqVPPEz4qSY81QyoOXQnV8ZrcYGlNFdx5C3iNMEGC6KEfTXjggoHiTCR7WR6q4urhIt5ggusvuSxeXwaSRUygqlOj9uK11+Oi6Cb+U6OAuNd+zVbDvEiMc//1m6zDXIErcz5IS4izJrUpnwV7HdW3eohDhXm8B5jfvCKIostw0UEQhWkLg6PC9ZFToCGY7gYCeQhG9w8LqSWBmG9uHNkqrcynsHSU6/KE1SLC3wfV3bFZNTBs3kCLtC880QNRIY0EYkV5b0WF/ikGpSuQYcY4xkPA85Pnpfjoq9HidA/Cgv+Q/s3pey9Wys8/0sbgiZ1BOkl45qQBxHh1wfnEU2TluSxVtwNfU/WRyqiE1xgbJVwQfCg9SLY6cAb1ccfw8VPSQSCeJGU3dRM1sCSzRoEikCa+ZxSZXxrcUFaVYeL2XprMniqEwdJDS4KPosolhKU7utSLWpxgf/PcYH9+kgjH5UfgBUJgHeOCw9pc+ObcfFH+3utsvivEVpeQ1pGPS5Q9ybMYWBhgQVJXex0yKywZnyAi5gsyyouoPkNuIAWm9XnH8FFZKciEo84u/SM5LiAC7xavyAuVlvDt0lkrhkXFlO8EbMetCDItFbmoxYXixpcoDfsb8TFCs3d5Q15/zxvv/+Wq9gWSLQitJydv6vHBSi7nlkzC1hPV2rc/QPTSma8IkcC0ruqHIGryrjAj0Z8Aqs8RlXDPIYLIR0jonmyolJwACbjupTpkks8H9A36WEtLnAeVVW/oBasoEuLxOhOUXOIiwu/aOrPoHVIgPZV+kT9oiJHcI6G/pmYURU5UsYF8Prejbj48f3BlkI0TDhm8m09LsBtOKhLXMCWaDVZDdHQEEKiYOr/SM9hRiZdYedUgY1gaYOhVcJFB6fdxslkHqzQI7joaZmrW8banVj0QCZ5MSTiXWbemL/doHcSnjIp3Uc8p6DCDI/jwtFKIwUYQ/2dlPknoVpcYMNDz1JnLdzePklczYGFewlDkOPCQbph5wY7led/PYDFguP539tnZzhbp4ag1cvalM1RJaMgoa0KLiObLYIGTyUyqyKQ7XluKcCbx/6uEi6wWwpsSqJtV99wBBeXXIYionka6SHW8MibK7YHeSUe9uN26hwbU+VIocelOB8W/QuHuBhyJfUSsInGA7+2qqCWcSEQXGAul2ehYQsDKa5Do9QXfBHsARll+Vo9YFQ3pOSh4aym3UU8zctnZ824kNBy1mrDppENy1mpqB6egq2pNfTHTEXAKPVYb6A/2cYKELPEKVPCBZY2MPGRxJaGrbeHO4/gYq5kaRdTji5CEC/2BKjYhyhnLLCzDxMhkWUgSnS+jDNc4NHluaJGFZkZcHHwMX37IS5mGmsXmC4aEPxM7OjVyryrHhcT7BFMBxu/ANYf+Iky8xXzBQVQkufxUbDHIT6aYUPXbFrot3AkrRkXyPTq+QducEwhGFy6XZIxa40MaMTLOYOLcOwAehphXpwoWtjJYWKBjflp5u9EvSBbaHd4aadYnqtYz/FSF+AheRKXRbHhKQXLHo8MmXjszxZTrF/aoFVb+QwnYi/bPwJ3Yn/nHK7J87hXNpGLJNMDS6IUFy/0ctIe7qtYWF0sy2vAP6YmD6hLQW6pYQKF1OLFkgY/FlCZNhB7CQwYRsencyUa9DVWhT7+JGfAXF6nLptG0pdUhSwDPBqYX/xVjwvEmB2mITwW7TWWVvlCDH2gpY0fmiydLhHwzyeht0sfnU6aAcw0iZND79MFBv5IJRnDAFyfSjzvhb3VVvPxIsJ6Y+1+LCR1c48KaJ5CyrAcruDAgJ0c6O/lAj11sTewo5xyMWe+SAYFXxwsokTZSdzuHpYkEHOlwnFs2sQcZm30lgu8k6e1ppxxkk9eVlHBL5XvTrpS0h4uMNZ4SL0IrZEJmUMY99irQyUaA4Y34jg0m+Tao/tpjiyXKyPX2CDYQ6Im0EGeoNTVOjek8LJ6lfl2dBorF4CLBnuEi5Cpc5itl9BEVVhWc4e4udMrSaR1kcwe5Ugir8awrNccLZteNncqLY6gIRs4nUwvdtRKAziNNC1Wy0ZwYIDvXuAUTREho2K22BPsC4NFyUbuzNefsZZve2PyA5saRNYqSDOPlOVmjl7SN0HPETRFE6TUkh1hrcaz5q65vIbREjXGGa7I1hOWXUOvIM5Oy5xo84KgQV7EVsXjGmz9mGCJN5ezSbJdRb7KBUTEoH5L3TkMVOgJrJEyj5UGvEVQbF7hOHYWzV+ROVQ2M9jQmB6gG4eyhLgV9G2n8azxKsUY0nyFDUAVKXx4jJwdTxpt7xzIt51R1jGDhDcOvFMjkf+RwOKs/UstLsA3+spszqOOdl1NEUw2jmPb1DhNHm1WCfrCAaRTbGOak7Rl/upegE4rcayj09s0+xjjQjXQ1bYhcXaBPy1oTpSROiAZkLRBfWJMTkD3C5rJlLSeCTi1BUXgDJ8hcNhIeO2gKWFQy+AujtPQrx6Az06eqi0zbnelKTorcpq5jK51hbsGfCmMwXH4Rh/nb1tLTZRZVhcFDku9Hqugx+iCP6DWps7KorGNNHQPaqGS3kNovgtUTTDEeL/VNI3PeziLDUln0a2K5nbQGjShtpHAaQxin1tGgz4J6EnAhlxDaXHbva1JXDcPGDpbdKzHMbrNCGAdMr5GGoA6izg0syJe9CY6TGRdc/zHs4Tav9fiAvjy9kD8lGi2cj/zAiNcB5tx2c3V2wW25uuxd1k6PV2j06YcF7LRsH7xdvWCF9RtvxIjHbtLSd965OLp5azXC8Ow1xtell4WXjq9KRIMvZ5zSXSPHpOoAo7jTOG3cNrrXaS/zvtLEb2ruFTC9WfVlCFxTrHX5KqhM+tN4caZkzTW8raydD1YJRIqWm9F1DgA13h0jbMNh6iJITRx6pT7TTmo45wvVns43IxoyQ52vWI3Zg7wCwd6i044l3hphpPgWvPF2CuvcMgtNA0+WE+T/k7JEE0d1K6O2c823NWufJqq0NDk2Q/nKS4+1uICibaIOWlb572o7Nd6cnrKag1fnEDxdJt3IQvVmHhkk2TPBBcNaqeDGdFD01eGi38r8pgOsZYaqHp9IPJ/tVNYNJkjBpI2TFNS/pejZ1w8HI2ZeZIPX0dS1bBbaImFSthFfdgMUij2rYdv+zMuHo5C2IDRlF1Dc5VFHwr8zzksQL2oA4a0oyLtNkVB7kjPuHhA2trIpmzwbLHVvdwD9bcCLM7f27X8ghtSVpNX60tSKY/vmb4sXSFFYN7gwaiWZ3EMPjNFmq1UyH7u+w+vnXfKaYrP9EVpyKxJKKKGqoO+pd8V2cWRYCrbVNjlCxJOxDi5bMkz3ZIg8BDUW6riN6Ur59yPBVictX9otFKdw1zwL00Lj1hR+p+7y5uvfqZb08ZvFCSV5I8l+7ogRc7f128egVCw59+xzEl0ahESh/ENE7ttTca/27ue6SgN/Ssqqg+1l/NJHO33Irs41xtyLzYUpdTXjbuBHLer6918g+4ojgcuokEQL5ef3F0pB8saTqMOonDmNGRb34n+Lx7hdwb7TwUNafZpHwygIft/fsF3feXU5Zti7XIpxtFXi+yiSYrw5pSa38XZGY1M2lRZlssd6FEvVkRR8caOY01ixujev87xzRS6gqgK1a+nhBdxi5tM/07fVIEaRjOjdpJLKZp00UZtygTHBd2Cg7TbmylikUoy3Qq0WuQ1a4mW07SgSygK8AgTMxeyZI/Saa259my4+1Je/8XLU8vzPDiFkHFXn7RVTJ8dcu9ydtFuSLzACew9/w4xsxGBg6frRTXyjVIwiqYKLT2C+eFwpUJb2Wnz1eFJQqEkGI0/3opGmvIlqwndj1yml6TIV0kqZPRPxEK87F3ThmXIMt00p+Q00jgVPWWGMEZQeJsd7ZTDXNMvTwgXdVvihn5jNaOJwB+4AO9EU7+QdfzkNISsk9rs36J3YNNq38wtIB8vEo+nXtRSt344xkK2NZ0iKZ/+g/PZS67WWzZkGl2rc0bVvgheI0Nq3a5K8INSzHUaKvgWSqH8Z6ZeJOXCa0mMkL5yQv24CjmaUJ+rXcIFSLv71EY/jYZaLS56R3wyi+Dmymgn0cx99dXoF7Df7aqBYYg5Q/3nH0lO53nDplTMLtD40Ifbhm6kTUuu1SgtobQpxxVPLON+HxpqB7t2gI7h4t+VlmiZL2o1DCOLqH4ikdTzD43FUMh+5cldQmaxWg+mQ1w07ob/YtTILx4+06hEk6dPAJsDw1jWMYxcM//nL20MC7mZW+CyK/pdTAZFrr+rgouBmhcEeTBq5BePi4teY83nR6TYDNMdEBXS0tX/nxgXZ+oRWMDkru/CLkKzIf5VwQXP4ooxD0tfCS6WT1pKP6ELZgA5enWiIanmRnmAC/xZgUYyLCrk7hJJnWlyvQ2DbIMCLtCMNX6B47bUPMmzJjkyP3Jn5za6dnTsYrKsor3EHrno0WjADBs2DKRJGDuEi/a7+kwcQrBnzj3Nd+GMJ/OSz6wBF0OuWOnhhZoXEaOisRcE/R0c96xZr9ebTp05NbOmU/JnRDlweorz3qnpuu9e5awmivEub2sz6E+qvtmeUd2gTE4nuHBxmG54NXDXeXDQkl3KctCb0QuHFmxAmztwMMP3TCd91NLsakvtQ4HSbpd8/DCcuIGb7ibqjRj476Ir0vx0OhxaVmTh3vWmlxYM7RB3amY9kpAJoUbMrtZWTVxJ1n8jftFUNwmT1KEc/3iRZ/KuV368euNpSj/bYikQXHSqRloJFxNOz3frbvzlvNcbL5nYocKVxxmaGa/G1HQ1YjTDf/VmEcEeFdNg3MmM6r1Yrhaub8QJa3Z4AXVqtmS0lihIlZ1TCBetRlxMt8ISdmkxhiIqRmKhOCOj1acuJwFjaH7wcgVAtF4uTZO9gt1uI6Z/0bO2TIAR6ASGsKOm8JE8BXazXjHepTVgYMMG1fM4UUcsY+TDFmPTN1H7F8OVy2jouSv83OEq8A3zanH7SMPdaAdmWFybh6HhUer8V7v9y5ESv1gT6da7IUq0ME2ycNGsAU+OHChCySqC75tVXQtwkTLdja8ts43ntp+wes/AdUIvtcyzMVLzr8etcKnOsY+155VCtmBbIxMkxcR4tVqPtIPK8EdwceGasv4CoX/w8uVAY3kfOoLgpSeSB9lLQsYvpxr+iszE9MmpkaL38MW8MA/9EXygWKaoVwyWk3PjExX9HwO1NKne3h3EMrscBIPgH0u4edPKhwFpHuZjfpRjaUypXv2OAQKM/2i3jymd0gA84DfrZmvTSIdu0ILSzUH3py5L85/j+POffGUZIFzowZs34/HYo9lBNjShLuVltSVc83CvpxUpEUSy2s0uqLMLM4nz2KwJYseZ2Ky0vkrYIFdFQSMuLqjhYsvqrhXjVk55NikbPU+jOD2usDd6hTXwlcklYzIzVCgJMkdzbHUdSFIxX1GXZlJ8YQVxkXDJsjo5VEoGOc3mh6HxqB+PnIEkWdTHVXGp7377/TFbhI+oIbO/8TWXRu6ZinjWxDN2TL9g7VEQG5pUdGjFau5XiXQWyh5YGp8Weuiymd4IPCzk2KR4xkhPlNiVQtvp1HuiXNZlj+ACFzPiU1G5UNJPHm715I0DNX/YHjA5NfOedVkMka3MXmOEW+hfV0q/e4Or0b1s1eNip9BCygPndwg/3YeumDXs3Ofr6sELo4j639dNsXU4DRPc5W6WIl05Vx2pXYvYF8dwgQtfRC/Egso51ooZyRsRP6Qrp3W7dkr6CWAH6q8hECSbWVwxmXBk/mZhCMQwBKpIR3ERCnmdkZBL2xToEsGFo2VV5UJcpzJQ84JFAWFpI72g1i7lVEDgBYKgRppewUXE5oWPBncIP92LYgDiUs2/vF0g0R5S3/1Qr17A9cYEbJqbXRdzrVimEVlAOAJzgj1is9l3RKlYL0ZJkF0JQbeJkvpAekIa1/E8Crz8TMLbX6W4mHF5/LOn0eXqfUdx0RFzXERymogQZFO9lNMY9I4nz+KsGaHpVpEMfHHB9I51Vi1s0lkJCS6uWmXH7lpJc0Ii8zGyk4oUKnpIdWhW/uUP/Fn2EgpkY/M/Bl/FA5D68+88VOCanLJV2RVLAY6tjAf0KL8ggzjOJpvqmOUv88g4ttZRaC0xRJEg8fAfIl6703TgES4IQpAeoKV31+Gi7hMpIS6a2CnwLYSLpGJroKa42GXo5GF9rxTWfnuF6Ztvvul7K3xxIRS45uBzKJkHay4ky6aKiyjr3bzM3R6DLB+x55lCfzw7/+v736p8Q+qWXeDwu/zDu9ft73CpJcc8hb8t5VLRGlfFEqERFwV/p82mlXscrlwx8YWOx9AVk6EcmkltK6fyUMTUyYwgXGQfQ0Z/H+Kixq81y3CROSJsVqviosMlCRRDHyYbKS8Hqa4lXFBglihsemLchAvKk5Js2+C239/8ArSGJW+ZvP6h3W6fvf/lBzXhCaBz8HT2N6aPP3/3ut0+b7/j1S3kLLVOiRCL5UD5Swkz9FNwMUZmBhGxwDqK70LKHtyNZDspDB/02eQjAkW5Nt1cq6mQLuFCqOCC0qoF9DA5ULa/xC/qcEENRMKrXI80rfp1b4yL4tJ4Zeo8LfDjpGsZLsQyLnom6XRUUy734WkAonju8zTkZp0jcHz4693PP+q8zWdk2/zHP77/7jX69fwcSubYajeioq5/UuBCKld1Rfo3yNNTcAFV5EQ87/MKLlyR3N1l8bU9hnqh4nouYsafo911YFH7VMk7josuW1NhlFpgRyTgInPUFnCRTbWlYYsimT4E2Z+qDyqACNNwb+g0S2pGFXHhHdwGZ1Z3SrW/N8XggZgbPP8+ycI5B3Scv/7ru3ffI/rl3bd/AS/BkCA5OggWHbjvtHBZly1V4EH8AsbhJFxA3AKvoQuu+CVXWKIqLga7VvBT3A21EGBm5+mK63jMK7CUYj3RSwAXKWYOcTFQae5w/4uLLacKLlL9oqAI8yyUq1oRNuGJhxCr4gKxopijaezjK+KiIsvA1EFtXlRJ0UgAAAYSSURBVD621kko6kKlubFB89+VNotgeGA8FPYK4N0C4hLBImDqSt3VUKCXcmr7Ip7qi2O4yEbcS3SvyCyXQf6sE/shxIZJyHTgs3Vo9kaJnjqXkqpuP8kJno7jAvGjw1LVkYBPVXFBXoEUl6yVa6wIJLXBkI2sVSF2iAsoikZKlR7hF0hHR62aMtVbH4k6NgwilGL8vgiMWmp/+Mi3thHAwjvx8Wigit+3iWVckeeCa4izl/M7u6xMvs6klxQAMbVURsBqPVhnaOzfUklA0jKFSXp/MqeAi9SzinBR3dYgs+xBMHNFXPQIF/kHEnNcFPgF6LGdWdLJqXEIsUQgYMr8PWsFo3NxBBfoN57yHj7vuYFC20esaibp/I9n58dh8S3PCzBBwenFtCIt+xYlBdo7qSh6Ii6GJo8L04IKmicnXHKpaT9HRl+EE4PRulsuEhbGs2mdX6QPkMU74/IarzW4WCANtsLF06/4lXDRZRP+E+gFj8dIV1Ze2ui9zlYzFAM9n/I8xIs0DAr8FzkuDsaUZZWV+Li+ziKFNugY4bLF098eYRnn7Z9tGses9swtig2suYKvctfS8FJGU1ufx1feJ0BdCdivSi1VJZdbA9VMR5el9RgrFZA5niSOzIz0E+vgAyBouBQKuNAOP6k8atFGOZtzm7QvVPLSqxHNCim/KIiGOcdu2fSJjl8s2RtN8cW56rDIxqILRl3OL9bK4R6WqxYtPuX2/bCLP1k30Hj+90aW0X79kdfBF9lZNlR8bqC9pKXKQUcWyJih5U3XZietWmVfQqDgcsBTSc8+m+5o+WdyPZE2E8+0mo7r0EhjnEErtTGR2pKVAnK4guWZULRt0dwgR8usKyavCwuB/46SfmHgH3qxlTwr5TbmRuOVIOFHIf6Q6V7PXRPDVC8LFQMUd9hHhY8R65OqI9KrEUqPSlGMBcNKk3n923YdMs7Pf+V5BcLeU/u2edJ7LfVWxn4yQBOl4Zt0aKLL62YkiHA8kwWbzNRUN3PWMTNSZ/mcywLTts52rXC6EnZbWXQ71phEvFIsIFFV852pwGBFxZ1jl4U1YLopRpBRlOm8U41uEc1lyRYVno1kXORHfUNWxf7cceYusdl+kgu+Lp/Eqqk+GYorKVGCIwk9ElbAoCA4ArW+wvnj0YDZonmaLgWe/+PDgTA5b3+r88TinmvmrXeLTFTGHXbCscTicYqsyZ+G5g8mi4vydfO1qyEyg3XBNtv4eJ9o9Mr319Nouma2RYm7THIdsk8aIhoqimgwTBeqO+kCM+os1l3I4tnh7wjubPz3vLo4x11NUjhDkwSGyb6LMd/FpmZ08dUXE/jbXo+dSR/yZrxVirSeXzKuLChurJk+072Au/o+6pK3W5AZvjKY7mI2H0HMsrdYS+i3FxNo2NxvKYZtXhche2m8OHmQH4jWjA4jvDZ0nv/+rF1GxesfbV7pQos9hr9LPUbrbTAKNumn0y1nCOQ4lXST8cWQ0EXRZp8NfBV/ZWDhjUaDdfn1i2zZbgrb1NajESkTbAV9i+o5yfvgi5jpu61DduVsPtuKQm/d7O2d7OoQCuQmrZ6Tv5yLDNZuxcfgrAej0VvcguwuJ2l4BGPRXwEsZ4WGQeH0QfC2rGVGd9ix9aXJErGSMd1rNM++y4XJefvD7zwv4g9b9WJm9ARJy51FMHqkzRUn12l5FFooN1/z4BTGzBZ43dxWaF59d95OUPEzz+uk1PhCOPyk8mNR56uasEei+AlCZjW0ZgzyoRcRIUP+5azdbr//gedlI8YZKiPG/mq2Xv8taPo17DQCmm2ZLpZwO1uQkdH67qPNiyZxL68N33vSxv39yD0h1/6RaIfsBKw4L7aaiBQNRXExj7C6zPaZWTwukYSxr4TCga95WFcf9kVjSTbhODEjPfIm3meigqeJsDfRMGa0DRZsETGtLveMv/k7qn1PRyt3QU2Yr41BX8aM76aNGi8Zo/+V6D9/F5ozosKZTxZJbSYn8P14EVHTK52RNs+oeGSCL39K3a+SRU89iRFjn1muvsrm/XtTFAvC6LE2pN6a5oG9+dpE3N+FOo+Kiv8HfMCm+oNn804AAAAASUVORK5CYII="/>
          <p:cNvSpPr>
            <a:spLocks noChangeAspect="1" noChangeArrowheads="1"/>
          </p:cNvSpPr>
          <p:nvPr/>
        </p:nvSpPr>
        <p:spPr bwMode="auto">
          <a:xfrm>
            <a:off x="155575" y="-593725"/>
            <a:ext cx="6991350" cy="1238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data:image/png;base64,iVBORw0KGgoAAAANSUhEUgAAAhcAAABeCAMAAACnz8b3AAABDlBMVEX////dADX/0QHbAADdADLcAB/eADbcACHdACvdACndADHdACbdAC7cABvdACjdAC/cABj/1gDcABP+8vf2x9H/1QDfAD3fG0P85uzqdYv3zdbkU2f209fnYXv52OHpb4bsgZXkSmnbAArqi5bzuMPmW3TworL98PT75Ov52+L++fztm6T3y9X0u8bysL3ukKPiKVLxqbfjPl/ulKXshZniMVX3qBTwn6/kRGX1oBfvfSHgAELpcon8vwrwsLfrjZjpXynzkhr5sw/mSSz+ygDpW0fhNlDkWmzjPGjsbB3vhhHmV3rueCLkQSbpSwDscwDkMzDqZif916/0wdXoVCnhMUzjMFvpZ4b5rxLjSmF0zfZzAAAgAElEQVR4nO1deWPa1paXrH1DQsgCFIOEihAoBoOAQussTZrpe+20M+lMm2m+/xeZe+7VjoSxHdt5rz5/JJbQcpffPfs9oqgjFPac+Xh15fUHo+3ymhdVUZIk9K99vYxHbt9bvxlbs17n2COe6d+HOrP5auPGvGIyQKbCd3+KRyPXdb95+/at57qD0X77p61zPv5dk65H/aux1YueuuHP9DAUDedrd8sDHMyWve9vdnNrGHYa5juKounl/M3aGyxpDBGhO/J21vRx2/xMD0nRcLUZ2bD6/evAW81nvYbrGoRGp+csXrqfJcw/fhqs58/o+Fen0NoNMCL4kbdySvMZ9abW4s1Vf/CPuMsHlOMiPgIkqdfbzwPXe/lm7PTC0h2z8cvBVgN8xf3F7Fmy/MvS0mAYKUaIKHCCznS+8txPtihogqKAqqmzrNTtUNFGEGkgVtaREtpSBI5TVKxeXIYFEEyt9aCLxJGwefwOPdMXoevP48Kynlo7b99VNE6RVJkuEa8u0XW9QKP58g80q4stgdPkZfB24eTP6lyuhf5TdOmZvgDZb8n/oTNxY1ETWqLO0vUkjeDCsaLW/8zKakvhjOvRZjEjz4y4Z1z8q5L9DUUN1wPeRAJBrp/wjGNwa7gjjJVjVyHuoWjGsr/qUJ1nXPzLEuBioKlNPKJMBlEyXe7GK2WRGf49cbG6p07luOHNFzVRtBnf7+2ILBd0AcCFKx7nE4jIX5JHbr3SbsaQNrsJF73F2yDebuPBN6vLe4zFvSnsUTASERUetKJDfsLXnESLpUZnz71Dpy4DzZ8dnp7t3Hj7abB2jlp44Vo2vNu/s0TzvcaACXIzLviP3+sJMlg1uXt9MzC04/yis14anGEahmFqClJL7J+u7tmjO5PJmC3ephXTVKo/Bb4pyLYtGj4zv/lBTl8WZHlJDjp70wxuZ6jPrrqaShsHNzlbk0MjZRqCpsTrhpujcaApbOteozjc2JxOc/DnKfziY/s7lXAMLh0dT7gfLjZaSxa6OzCFpqslh2wcotU+BS28rcaywBeFChcODbwaaEkarG9c/AOOg3HU9+RwL/G8MrhFMyaqJsHrlCouPF+XtlZERfOlyDcMU7g1BbAHlN0t3lihK0GTQJ/Q4eAEXND8j+32r5hjiNlEjxqskpNw4fAKzXJ5F1aKTMuf796je9OljtuczmlKa6Jhi+4pzxjRLRgiNcBHPayDcbdow66L1xrLVnDR52g1BUMg6nHtzb0/FdwF5R76xSZpgA0HJ+GC/7XdfgedTpkkYpNHjZLjuFgZCJacUzgzY1n2z7v36P60I90xyv77LlHHpRPFwZWUL50QxpiVbtUIR8imJacx4llcpt3Y+rbh5k4MwBCsW72xQnPcAPyGU3CBkPH+vP09cAw1c4uubpAkzbiYmPBzWV4POZl+Sq/5mOCiVTImLjWMC7Z74kM6MCSiRw4GHMtq3u1a8Vk/fJvN0nKOhQXX2BjcBe5euKD+lNHaxxzpRFz81j5r/4hwoeVi1j5u2zbiwgJYHLDmnaA9JS5WxFvHssWTA+Wf2KXDn/oU4BepzUZ5onpbk3WgHuDC0sriTayKmYwuhfvjAoCpv4C/TsSF/f78/DWPZzulyXFJ0oSLDlGuDtS4rvGUMdiX3ADLZ64gn0POXuA+6qcitoSLO1ANLtYtdKoAzD7TpABbXwAXIzQI8i1wQSMN46z9B09zl9kzwrvh4lVBCBdpx9yvS/cj17Qw/9ML6v7OXGOBS0unpqQ9AC7w3Ai5im5dN3lSngYXH9tn59/xRX5B7fU74KIHng9ecw5/sC/u1aX7UWAONy3c7JxrXRu9S2xVCCc6tR4MF1VtrJaeBBc0f3Z29oHnC/oFZnG3xsUVvkm8V+vLdCu3Yo0vEdPWnPZA76GlzDF0aY6oC4wL7dQ3HODilqKxBheJoWQ2ubNyeiJcvD4/Oy+LWuuoRdKAiy5ocnpwtHXhanCtCPzoalg+PYHT9uiqOLnhhkEvsQJasYNVUQ+I0EMEZekWV9q8y0ypaG0LdnWYaTPCg1KQ5QNzTM2wX1fL+UW0cFEbrt2Sm8DZxLzCB+MqLoYjZpZfs5c5ddkfFwfQi2mFDhbZiRpcTE0ynML2ANKz9cjmpK67IGIuw4Xj2qg1i8KVnZW7lAR+vymz6eH6hS0o18Ekw/3dcHFWtJjQ+4+Gz+px0cNYEo8p6pEnKIq2/KRykhbnyIhecYrCLT+JgqKN0jG6cJVW62U00kSWZlVBz6drJwkSF8ecwnUTlSjcdTlZ6ExtBV1rVPzFhhJRY+KKSoDUgUDHFOOCyyTciuYkbhujhvAZ3oax1hI5kTf8PV/ARTTeayqXMIzLrdYyuntbkTh2lfx+xWqmaaisqmXmRg0uqEHClXWuX1J/pyNN0vj9UkADgjuT4CIaGXgwuGU22xtFaGndTyzX0rZO4QFGS5C2SxhWN3n0HXDxHvELXipO6FCj+WqOzk24IDxGWVXPF/prt2gVFkfkcbRuTpLTMxadjtEwR32BVg14wNCDcAICWddAXUPDx7NmqqCNOJZlEaimXVY20dKJ1nsN4YHWHQFrRRXv0dQANoGHIfUtTkwPnSdQSZnzwGBp5RK8zjKbcvaVodN614qonmdkuAgXA5XTM81kY8rE0kETzxp4DMdii9VX4QyUtCx9qQ4XUTf1LLfUwrCtDJXGHmNQi7ggHVplseQ4DvdRvSaT3esqtL6ElbSBAU055QKNnQJ46MUq3dLJSivgwj0ZF+fv7ZK+OATT+iguDv06xPATFtXzGfUknWZl0qMBapdPgDHl5GwuAzRQPnrCZ4a0W+QQJw1JKM8kUzhCr9Hwnw467TuUwxDmxtvaNXiM5fLoOwYcb/DzTLLOlv409WanYRPIL1Bw06doDkx8duGD7CGcfNdKcTFgFOzdIbGOPlpAAp7TEEkFHh68Nlnimwyh2WayXOtwQXWWqeHHcp9SiQa+wcSDxqM3GVYm1k1vOL2McawEs5GQRd2VSJ/6Es0nwIB2Jy57eIIsYGDcARevz9vv6Otig5Gyzn/XyDG0GRqFA3nxRikOdA0t9Tz4g8NWBhYlXT3nMpi5Iw7dcUiQJvGoj+E0UQ92HJ+57BUCgt4C+01YfUiFS07yyxzL0iA6Q7gDCUkOTXD7dbgCjMEjnaofXcSqIaCOzasM5kqKi97iBW6alN5HJ5hGLeYRYGegNRi9dFrTmEAtLtD8GKkLUTWI+BpilzFBo4fQqExSXGhkaOGpZB0BRFI3LgQveANeBmoLn3qMVui0jl+b4+I6wDC6GRcfztp/lKN1aO3zZx+bgAG48A+ivjfhYgHjnOl5MVJSVZC+O+izkboRlmyCdTwrmbICKOGBXUeQZtRa53OF2ZwLMyXgGZh4Fbtvx43SYUmG0wXpQ0UC9E55gy8CB0fqeIHIiTAnLI0W0scU9U7sDsF2F8RqU++444sSYiITIfOtwq9KAqwGXFBWN/MVEcEKsZDU1dIzJRGp0wQX6dsx64OwCl4tWqqPAavFERb4I1MWsSeKm1BFXHTRsHs344LX28hMLecneCJCyy92wx1GSIXMQdSXyJFm/WILMyOnR7h30CmwYtiMWfXFFDzQ6dbL5DQ4oXjAy4LEKeaTyW490vkEIziqpdS7qNYcjogTzRMEUKS08A9EHcLdsDAI+/ipMKyAERwRya2rIi7gEgwx/NB05inLfTUDeOg60TOoFn0zLiDhRUzWn4H0mxlwoFaSmUsNX7kgkUp2Kh5n0HqxkykL32HXAlolPYMuOhcB5fi9OS4+bVOfwlFY8D+0278K5elcIpF//roJF8joHzIHfGFIWPXL6vmEMAPIfY64d60dMRfVLJkBe+AxtqTiw0LinERTgrUevIvSN5AaxvlIuU5wUe+KcDkP/4/HHqC1ShKfsDQgkqVPPEz4qSY81QyoOXQnV8ZrcYGlNFdx5C3iNMEGC6KEfTXjggoHiTCR7WR6q4urhIt5ggusvuSxeXwaSRUygqlOj9uK11+Oi6Cb+U6OAuNd+zVbDvEiMc//1m6zDXIErcz5IS4izJrUpnwV7HdW3eohDhXm8B5jfvCKIostw0UEQhWkLg6PC9ZFToCGY7gYCeQhG9w8LqSWBmG9uHNkqrcynsHSU6/KE1SLC3wfV3bFZNTBs3kCLtC880QNRIY0EYkV5b0WF/ikGpSuQYcY4xkPA85Pnpfjoq9HidA/Cgv+Q/s3pey9Wys8/0sbgiZ1BOkl45qQBxHh1wfnEU2TluSxVtwNfU/WRyqiE1xgbJVwQfCg9SLY6cAb1ccfw8VPSQSCeJGU3dRM1sCSzRoEikCa+ZxSZXxrcUFaVYeL2XprMniqEwdJDS4KPosolhKU7utSLWpxgf/PcYH9+kgjH5UfgBUJgHeOCw9pc+ObcfFH+3utsvivEVpeQ1pGPS5Q9ybMYWBhgQVJXex0yKywZnyAi5gsyyouoPkNuIAWm9XnH8FFZKciEo84u/SM5LiAC7xavyAuVlvDt0lkrhkXFlO8EbMetCDItFbmoxYXixpcoDfsb8TFCs3d5Q15/zxvv/+Wq9gWSLQitJydv6vHBSi7nlkzC1hPV2rc/QPTSma8IkcC0ruqHIGryrjAj0Z8Aqs8RlXDPIYLIR0jonmyolJwACbjupTpkks8H9A36WEtLnAeVVW/oBasoEuLxOhOUXOIiwu/aOrPoHVIgPZV+kT9oiJHcI6G/pmYURU5UsYF8Prejbj48f3BlkI0TDhm8m09LsBtOKhLXMCWaDVZDdHQEEKiYOr/SM9hRiZdYedUgY1gaYOhVcJFB6fdxslkHqzQI7joaZmrW8banVj0QCZ5MSTiXWbemL/doHcSnjIp3Uc8p6DCDI/jwtFKIwUYQ/2dlPknoVpcYMNDz1JnLdzePklczYGFewlDkOPCQbph5wY7led/PYDFguP539tnZzhbp4ag1cvalM1RJaMgoa0KLiObLYIGTyUyqyKQ7XluKcCbx/6uEi6wWwpsSqJtV99wBBeXXIYionka6SHW8MibK7YHeSUe9uN26hwbU+VIocelOB8W/QuHuBhyJfUSsInGA7+2qqCWcSEQXGAul2ehYQsDKa5Do9QXfBHsARll+Vo9YFQ3pOSh4aym3UU8zctnZ824kNBy1mrDppENy1mpqB6egq2pNfTHTEXAKPVYb6A/2cYKELPEKVPCBZY2MPGRxJaGrbeHO4/gYq5kaRdTji5CEC/2BKjYhyhnLLCzDxMhkWUgSnS+jDNc4NHluaJGFZkZcHHwMX37IS5mGmsXmC4aEPxM7OjVyryrHhcT7BFMBxu/ANYf+Iky8xXzBQVQkufxUbDHIT6aYUPXbFrot3AkrRkXyPTq+QducEwhGFy6XZIxa40MaMTLOYOLcOwAehphXpwoWtjJYWKBjflp5u9EvSBbaHd4aadYnqtYz/FSF+AheRKXRbHhKQXLHo8MmXjszxZTrF/aoFVb+QwnYi/bPwJ3Yn/nHK7J87hXNpGLJNMDS6IUFy/0ctIe7qtYWF0sy2vAP6YmD6hLQW6pYQKF1OLFkgY/FlCZNhB7CQwYRsencyUa9DVWhT7+JGfAXF6nLptG0pdUhSwDPBqYX/xVjwvEmB2mITwW7TWWVvlCDH2gpY0fmiydLhHwzyeht0sfnU6aAcw0iZND79MFBv5IJRnDAFyfSjzvhb3VVvPxIsJ6Y+1+LCR1c48KaJ5CyrAcruDAgJ0c6O/lAj11sTewo5xyMWe+SAYFXxwsokTZSdzuHpYkEHOlwnFs2sQcZm30lgu8k6e1ppxxkk9eVlHBL5XvTrpS0h4uMNZ4SL0IrZEJmUMY99irQyUaA4Y34jg0m+Tao/tpjiyXKyPX2CDYQ6Im0EGeoNTVOjek8LJ6lfl2dBorF4CLBnuEi5Cpc5itl9BEVVhWc4e4udMrSaR1kcwe5Ugir8awrNccLZteNncqLY6gIRs4nUwvdtRKAziNNC1Wy0ZwYIDvXuAUTREho2K22BPsC4NFyUbuzNefsZZve2PyA5saRNYqSDOPlOVmjl7SN0HPETRFE6TUkh1hrcaz5q65vIbREjXGGa7I1hOWXUOvIM5Oy5xo84KgQV7EVsXjGmz9mGCJN5ezSbJdRb7KBUTEoH5L3TkMVOgJrJEyj5UGvEVQbF7hOHYWzV+ROVQ2M9jQmB6gG4eyhLgV9G2n8azxKsUY0nyFDUAVKXx4jJwdTxpt7xzIt51R1jGDhDcOvFMjkf+RwOKs/UstLsA3+spszqOOdl1NEUw2jmPb1DhNHm1WCfrCAaRTbGOak7Rl/upegE4rcayj09s0+xjjQjXQ1bYhcXaBPy1oTpSROiAZkLRBfWJMTkD3C5rJlLSeCTi1BUXgDJ8hcNhIeO2gKWFQy+AujtPQrx6Az06eqi0zbnelKTorcpq5jK51hbsGfCmMwXH4Rh/nb1tLTZRZVhcFDku9Hqugx+iCP6DWps7KorGNNHQPaqGS3kNovgtUTTDEeL/VNI3PeziLDUln0a2K5nbQGjShtpHAaQxin1tGgz4J6EnAhlxDaXHbva1JXDcPGDpbdKzHMbrNCGAdMr5GGoA6izg0syJe9CY6TGRdc/zHs4Tav9fiAvjy9kD8lGi2cj/zAiNcB5tx2c3V2wW25uuxd1k6PV2j06YcF7LRsH7xdvWCF9RtvxIjHbtLSd965OLp5azXC8Ow1xtell4WXjq9KRIMvZ5zSXSPHpOoAo7jTOG3cNrrXaS/zvtLEb2ruFTC9WfVlCFxTrHX5KqhM+tN4caZkzTW8raydD1YJRIqWm9F1DgA13h0jbMNh6iJITRx6pT7TTmo45wvVns43IxoyQ52vWI3Zg7wCwd6i044l3hphpPgWvPF2CuvcMgtNA0+WE+T/k7JEE0d1K6O2c823NWufJqq0NDk2Q/nKS4+1uICibaIOWlb572o7Nd6cnrKag1fnEDxdJt3IQvVmHhkk2TPBBcNaqeDGdFD01eGi38r8pgOsZYaqHp9IPJ/tVNYNJkjBpI2TFNS/pejZ1w8HI2ZeZIPX0dS1bBbaImFSthFfdgMUij2rYdv+zMuHo5C2IDRlF1Dc5VFHwr8zzksQL2oA4a0oyLtNkVB7kjPuHhA2trIpmzwbLHVvdwD9bcCLM7f27X8ghtSVpNX60tSKY/vmb4sXSFFYN7gwaiWZ3EMPjNFmq1UyH7u+w+vnXfKaYrP9EVpyKxJKKKGqoO+pd8V2cWRYCrbVNjlCxJOxDi5bMkz3ZIg8BDUW6riN6Ur59yPBVictX9otFKdw1zwL00Lj1hR+p+7y5uvfqZb08ZvFCSV5I8l+7ogRc7f128egVCw59+xzEl0ahESh/ENE7ttTca/27ue6SgN/Ssqqg+1l/NJHO33Irs41xtyLzYUpdTXjbuBHLer6918g+4ojgcuokEQL5ef3F0pB8saTqMOonDmNGRb34n+Lx7hdwb7TwUNafZpHwygIft/fsF3feXU5Zti7XIpxtFXi+yiSYrw5pSa38XZGY1M2lRZlssd6FEvVkRR8caOY01ixujev87xzRS6gqgK1a+nhBdxi5tM/07fVIEaRjOjdpJLKZp00UZtygTHBd2Cg7TbmylikUoy3Qq0WuQ1a4mW07SgSygK8AgTMxeyZI/Saa259my4+1Je/8XLU8vzPDiFkHFXn7RVTJ8dcu9ydtFuSLzACew9/w4xsxGBg6frRTXyjVIwiqYKLT2C+eFwpUJb2Wnz1eFJQqEkGI0/3opGmvIlqwndj1yml6TIV0kqZPRPxEK87F3ThmXIMt00p+Q00jgVPWWGMEZQeJsd7ZTDXNMvTwgXdVvihn5jNaOJwB+4AO9EU7+QdfzkNISsk9rs36J3YNNq38wtIB8vEo+nXtRSt344xkK2NZ0iKZ/+g/PZS67WWzZkGl2rc0bVvgheI0Nq3a5K8INSzHUaKvgWSqH8Z6ZeJOXCa0mMkL5yQv24CjmaUJ+rXcIFSLv71EY/jYZaLS56R3wyi+Dmymgn0cx99dXoF7Df7aqBYYg5Q/3nH0lO53nDplTMLtD40Ifbhm6kTUuu1SgtobQpxxVPLON+HxpqB7t2gI7h4t+VlmiZL2o1DCOLqH4ikdTzD43FUMh+5cldQmaxWg+mQ1w07ob/YtTILx4+06hEk6dPAJsDw1jWMYxcM//nL20MC7mZW+CyK/pdTAZFrr+rgouBmhcEeTBq5BePi4teY83nR6TYDNMdEBXS0tX/nxgXZ+oRWMDkru/CLkKzIf5VwQXP4ooxD0tfCS6WT1pKP6ELZgA5enWiIanmRnmAC/xZgUYyLCrk7hJJnWlyvQ2DbIMCLtCMNX6B47bUPMmzJjkyP3Jn5za6dnTsYrKsor3EHrno0WjADBs2DKRJGDuEi/a7+kwcQrBnzj3Nd+GMJ/OSz6wBF0OuWOnhhZoXEaOisRcE/R0c96xZr9ebTp05NbOmU/JnRDlweorz3qnpuu9e5awmivEub2sz6E+qvtmeUd2gTE4nuHBxmG54NXDXeXDQkl3KctCb0QuHFmxAmztwMMP3TCd91NLsakvtQ4HSbpd8/DCcuIGb7ibqjRj476Ir0vx0OhxaVmTh3vWmlxYM7RB3amY9kpAJoUbMrtZWTVxJ1n8jftFUNwmT1KEc/3iRZ/KuV368euNpSj/bYikQXHSqRloJFxNOz3frbvzlvNcbL5nYocKVxxmaGa/G1HQ1YjTDf/VmEcEeFdNg3MmM6r1Yrhaub8QJa3Z4AXVqtmS0lihIlZ1TCBetRlxMt8ISdmkxhiIqRmKhOCOj1acuJwFjaH7wcgVAtF4uTZO9gt1uI6Z/0bO2TIAR6ASGsKOm8JE8BXazXjHepTVgYMMG1fM4UUcsY+TDFmPTN1H7F8OVy2jouSv83OEq8A3zanH7SMPdaAdmWFybh6HhUer8V7v9y5ESv1gT6da7IUq0ME2ycNGsAU+OHChCySqC75tVXQtwkTLdja8ts43ntp+wes/AdUIvtcyzMVLzr8etcKnOsY+155VCtmBbIxMkxcR4tVqPtIPK8EdwceGasv4CoX/w8uVAY3kfOoLgpSeSB9lLQsYvpxr+iszE9MmpkaL38MW8MA/9EXygWKaoVwyWk3PjExX9HwO1NKne3h3EMrscBIPgH0u4edPKhwFpHuZjfpRjaUypXv2OAQKM/2i3jymd0gA84DfrZmvTSIdu0ILSzUH3py5L85/j+POffGUZIFzowZs34/HYo9lBNjShLuVltSVc83CvpxUpEUSy2s0uqLMLM4nz2KwJYseZ2Ky0vkrYIFdFQSMuLqjhYsvqrhXjVk55NikbPU+jOD2usDd6hTXwlcklYzIzVCgJMkdzbHUdSFIxX1GXZlJ8YQVxkXDJsjo5VEoGOc3mh6HxqB+PnIEkWdTHVXGp7377/TFbhI+oIbO/8TWXRu6ZinjWxDN2TL9g7VEQG5pUdGjFau5XiXQWyh5YGp8Weuiymd4IPCzk2KR4xkhPlNiVQtvp1HuiXNZlj+ACFzPiU1G5UNJPHm715I0DNX/YHjA5NfOedVkMka3MXmOEW+hfV0q/e4Or0b1s1eNip9BCygPndwg/3YeumDXs3Ofr6sELo4j639dNsXU4DRPc5W6WIl05Vx2pXYvYF8dwgQtfRC/Egso51ooZyRsRP6Qrp3W7dkr6CWAH6q8hECSbWVwxmXBk/mZhCMQwBKpIR3ERCnmdkZBL2xToEsGFo2VV5UJcpzJQ84JFAWFpI72g1i7lVEDgBYKgRppewUXE5oWPBncIP92LYgDiUs2/vF0g0R5S3/1Qr17A9cYEbJqbXRdzrVimEVlAOAJzgj1is9l3RKlYL0ZJkF0JQbeJkvpAekIa1/E8Crz8TMLbX6W4mHF5/LOn0eXqfUdx0RFzXERymogQZFO9lNMY9I4nz+KsGaHpVpEMfHHB9I51Vi1s0lkJCS6uWmXH7lpJc0Ii8zGyk4oUKnpIdWhW/uUP/Fn2EgpkY/M/Bl/FA5D68+88VOCanLJV2RVLAY6tjAf0KL8ggzjOJpvqmOUv88g4ttZRaC0xRJEg8fAfIl6703TgES4IQpAeoKV31+Gi7hMpIS6a2CnwLYSLpGJroKa42GXo5GF9rxTWfnuF6Ztvvul7K3xxIRS45uBzKJkHay4ky6aKiyjr3bzM3R6DLB+x55lCfzw7/+v736p8Q+qWXeDwu/zDu9ft73CpJcc8hb8t5VLRGlfFEqERFwV/p82mlXscrlwx8YWOx9AVk6EcmkltK6fyUMTUyYwgXGQfQ0Z/H+Kixq81y3CROSJsVqviosMlCRRDHyYbKS8Hqa4lXFBglihsemLchAvKk5Js2+C239/8ArSGJW+ZvP6h3W6fvf/lBzXhCaBz8HT2N6aPP3/3ut0+b7/j1S3kLLVOiRCL5UD5Swkz9FNwMUZmBhGxwDqK70LKHtyNZDspDB/02eQjAkW5Nt1cq6mQLuFCqOCC0qoF9DA5ULa/xC/qcEENRMKrXI80rfp1b4yL4tJ4Zeo8LfDjpGsZLsQyLnom6XRUUy734WkAonju8zTkZp0jcHz4693PP+q8zWdk2/zHP77/7jX69fwcSubYajeioq5/UuBCKld1Rfo3yNNTcAFV5EQ87/MKLlyR3N1l8bU9hnqh4nouYsafo911YFH7VMk7josuW1NhlFpgRyTgInPUFnCRTbWlYYsimT4E2Z+qDyqACNNwb+g0S2pGFXHhHdwGZ1Z3SrW/N8XggZgbPP8+ycI5B3Scv/7ru3ffI/rl3bd/AS/BkCA5OggWHbjvtHBZly1V4EH8AsbhJFxA3AKvoQuu+CVXWKIqLga7VvBT3A21EGBm5+mK63jMK7CUYj3RSwAXKWYOcTFQae5w/4uLLacKLlL9oqAI8yyUq1oRNuGJhxCr4gKxopijaezjK+KiIsvA1EFtXlRJ0UgAAAYSSURBVD621kko6kKlubFB89+VNotgeGA8FPYK4N0C4hLBImDqSt3VUKCXcmr7Ip7qi2O4yEbcS3SvyCyXQf6sE/shxIZJyHTgs3Vo9kaJnjqXkqpuP8kJno7jAvGjw1LVkYBPVXFBXoEUl6yVa6wIJLXBkI2sVSF2iAsoikZKlR7hF0hHR62aMtVbH4k6NgwilGL8vgiMWmp/+Mi3thHAwjvx8Wigit+3iWVckeeCa4izl/M7u6xMvs6klxQAMbVURsBqPVhnaOzfUklA0jKFSXp/MqeAi9SzinBR3dYgs+xBMHNFXPQIF/kHEnNcFPgF6LGdWdLJqXEIsUQgYMr8PWsFo3NxBBfoN57yHj7vuYFC20esaibp/I9n58dh8S3PCzBBwenFtCIt+xYlBdo7qSh6Ii6GJo8L04IKmicnXHKpaT9HRl+EE4PRulsuEhbGs2mdX6QPkMU74/IarzW4WCANtsLF06/4lXDRZRP+E+gFj8dIV1Ze2ui9zlYzFAM9n/I8xIs0DAr8FzkuDsaUZZWV+Li+ziKFNugY4bLF098eYRnn7Z9tGses9swtig2suYKvctfS8FJGU1ufx1feJ0BdCdivSi1VJZdbA9VMR5el9RgrFZA5niSOzIz0E+vgAyBouBQKuNAOP6k8atFGOZtzm7QvVPLSqxHNCim/KIiGOcdu2fSJjl8s2RtN8cW56rDIxqILRl3OL9bK4R6WqxYtPuX2/bCLP1k30Hj+90aW0X79kdfBF9lZNlR8bqC9pKXKQUcWyJih5U3XZietWmVfQqDgcsBTSc8+m+5o+WdyPZE2E8+0mo7r0EhjnEErtTGR2pKVAnK4guWZULRt0dwgR8usKyavCwuB/46SfmHgH3qxlTwr5TbmRuOVIOFHIf6Q6V7PXRPDVC8LFQMUd9hHhY8R65OqI9KrEUqPSlGMBcNKk3n923YdMs7Pf+V5BcLeU/u2edJ7LfVWxn4yQBOl4Zt0aKLL62YkiHA8kwWbzNRUN3PWMTNSZ/mcywLTts52rXC6EnZbWXQ71phEvFIsIFFV852pwGBFxZ1jl4U1YLopRpBRlOm8U41uEc1lyRYVno1kXORHfUNWxf7cceYusdl+kgu+Lp/Eqqk+GYorKVGCIwk9ElbAoCA4ArW+wvnj0YDZonmaLgWe/+PDgTA5b3+r88TinmvmrXeLTFTGHXbCscTicYqsyZ+G5g8mi4vydfO1qyEyg3XBNtv4eJ9o9Mr319Nouma2RYm7THIdsk8aIhoqimgwTBeqO+kCM+os1l3I4tnh7wjubPz3vLo4x11NUjhDkwSGyb6LMd/FpmZ08dUXE/jbXo+dSR/yZrxVirSeXzKuLChurJk+072Au/o+6pK3W5AZvjKY7mI2H0HMsrdYS+i3FxNo2NxvKYZtXhche2m8OHmQH4jWjA4jvDZ0nv/+rF1GxesfbV7pQos9hr9LPUbrbTAKNumn0y1nCOQ4lXST8cWQ0EXRZp8NfBV/ZWDhjUaDdfn1i2zZbgrb1NajESkTbAV9i+o5yfvgi5jpu61DduVsPtuKQm/d7O2d7OoQCuQmrZ6Tv5yLDNZuxcfgrAej0VvcguwuJ2l4BGPRXwEsZ4WGQeH0QfC2rGVGd9ix9aXJErGSMd1rNM++y4XJefvD7zwv4g9b9WJm9ARJy51FMHqkzRUn12l5FFooN1/z4BTGzBZ43dxWaF59d95OUPEzz+uk1PhCOPyk8mNR56uasEei+AlCZjW0ZgzyoRcRIUP+5azdbr//gedlI8YZKiPG/mq2Xv8taPo17DQCmm2ZLpZwO1uQkdH67qPNiyZxL68N33vSxv39yD0h1/6RaIfsBKw4L7aaiBQNRXExj7C6zPaZWTwukYSxr4TCga95WFcf9kVjSTbhODEjPfIm3meigqeJsDfRMGa0DRZsETGtLveMv/k7qn1PRyt3QU2Yr41BX8aM76aNGi8Zo/+V6D9/F5ozosKZTxZJbSYn8P14EVHTK52RNs+oeGSCL39K3a+SRU89iRFjn1muvsrm/XtTFAvC6LE2pN6a5oG9+dpE3N+FOo+Kiv8HfMCm+oNn804AAAAASUVORK5CYII="/>
          <p:cNvSpPr>
            <a:spLocks noChangeAspect="1" noChangeArrowheads="1"/>
          </p:cNvSpPr>
          <p:nvPr/>
        </p:nvSpPr>
        <p:spPr bwMode="auto">
          <a:xfrm>
            <a:off x="155575" y="-593725"/>
            <a:ext cx="6991350" cy="1238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data:image/png;base64,iVBORw0KGgoAAAANSUhEUgAAAhcAAABeCAMAAACnz8b3AAABDlBMVEX////dADX/0QHbAADdADLcAB/eADbcACHdACvdACndADHdACbdAC7cABvdACjdAC/cABj/1gDcABP+8vf2x9H/1QDfAD3fG0P85uzqdYv3zdbkU2f209fnYXv52OHpb4bsgZXkSmnbAArqi5bzuMPmW3TworL98PT75Ov52+L++fztm6T3y9X0u8bysL3ukKPiKVLxqbfjPl/ulKXshZniMVX3qBTwn6/kRGX1oBfvfSHgAELpcon8vwrwsLfrjZjpXynzkhr5sw/mSSz+ygDpW0fhNlDkWmzjPGjsbB3vhhHmV3rueCLkQSbpSwDscwDkMzDqZif916/0wdXoVCnhMUzjMFvpZ4b5rxLjSmF0zfZzAAAgAElEQVR4nO1deWPa1paXrH1DQsgCFIOEihAoBoOAQussTZrpe+20M+lMm2m+/xeZe+7VjoSxHdt5rz5/JJbQcpffPfs9oqgjFPac+Xh15fUHo+3ymhdVUZIk9K99vYxHbt9bvxlbs17n2COe6d+HOrP5auPGvGIyQKbCd3+KRyPXdb95+/at57qD0X77p61zPv5dk65H/aux1YueuuHP9DAUDedrd8sDHMyWve9vdnNrGHYa5juKounl/M3aGyxpDBGhO/J21vRx2/xMD0nRcLUZ2bD6/evAW81nvYbrGoRGp+csXrqfJcw/fhqs58/o+Fen0NoNMCL4kbdySvMZ9abW4s1Vf/CPuMsHlOMiPgIkqdfbzwPXe/lm7PTC0h2z8cvBVgN8xf3F7Fmy/MvS0mAYKUaIKHCCznS+8txPtihogqKAqqmzrNTtUNFGEGkgVtaREtpSBI5TVKxeXIYFEEyt9aCLxJGwefwOPdMXoevP48Kynlo7b99VNE6RVJkuEa8u0XW9QKP58g80q4stgdPkZfB24eTP6lyuhf5TdOmZvgDZb8n/oTNxY1ETWqLO0vUkjeDCsaLW/8zKakvhjOvRZjEjz4y4Z1z8q5L9DUUN1wPeRAJBrp/wjGNwa7gjjJVjVyHuoWjGsr/qUJ1nXPzLEuBioKlNPKJMBlEyXe7GK2WRGf49cbG6p07luOHNFzVRtBnf7+2ILBd0AcCFKx7nE4jIX5JHbr3SbsaQNrsJF73F2yDebuPBN6vLe4zFvSnsUTASERUetKJDfsLXnESLpUZnz71Dpy4DzZ8dnp7t3Hj7abB2jlp44Vo2vNu/s0TzvcaACXIzLviP3+sJMlg1uXt9MzC04/yis14anGEahmFqClJL7J+u7tmjO5PJmC3ephXTVKo/Bb4pyLYtGj4zv/lBTl8WZHlJDjp70wxuZ6jPrrqaShsHNzlbk0MjZRqCpsTrhpujcaApbOteozjc2JxOc/DnKfziY/s7lXAMLh0dT7gfLjZaSxa6OzCFpqslh2wcotU+BS28rcaywBeFChcODbwaaEkarG9c/AOOg3HU9+RwL/G8MrhFMyaqJsHrlCouPF+XtlZERfOlyDcMU7g1BbAHlN0t3lihK0GTQJ/Q4eAEXND8j+32r5hjiNlEjxqskpNw4fAKzXJ5F1aKTMuf796je9OljtuczmlKa6Jhi+4pzxjRLRgiNcBHPayDcbdow66L1xrLVnDR52g1BUMg6nHtzb0/FdwF5R76xSZpgA0HJ+GC/7XdfgedTpkkYpNHjZLjuFgZCJacUzgzY1n2z7v36P60I90xyv77LlHHpRPFwZWUL50QxpiVbtUIR8imJacx4llcpt3Y+rbh5k4MwBCsW72xQnPcAPyGU3CBkPH+vP09cAw1c4uubpAkzbiYmPBzWV4POZl+Sq/5mOCiVTImLjWMC7Z74kM6MCSiRw4GHMtq3u1a8Vk/fJvN0nKOhQXX2BjcBe5euKD+lNHaxxzpRFz81j5r/4hwoeVi1j5u2zbiwgJYHLDmnaA9JS5WxFvHssWTA+Wf2KXDn/oU4BepzUZ5onpbk3WgHuDC0sriTayKmYwuhfvjAoCpv4C/TsSF/f78/DWPZzulyXFJ0oSLDlGuDtS4rvGUMdiX3ADLZ64gn0POXuA+6qcitoSLO1ANLtYtdKoAzD7TpABbXwAXIzQI8i1wQSMN46z9B09zl9kzwrvh4lVBCBdpx9yvS/cj17Qw/9ML6v7OXGOBS0unpqQ9AC7w3Ai5im5dN3lSngYXH9tn59/xRX5B7fU74KIHng9ecw5/sC/u1aX7UWAONy3c7JxrXRu9S2xVCCc6tR4MF1VtrJaeBBc0f3Z29oHnC/oFZnG3xsUVvkm8V+vLdCu3Yo0vEdPWnPZA76GlzDF0aY6oC4wL7dQ3HODilqKxBheJoWQ2ubNyeiJcvD4/Oy+LWuuoRdKAiy5ocnpwtHXhanCtCPzoalg+PYHT9uiqOLnhhkEvsQJasYNVUQ+I0EMEZekWV9q8y0ypaG0LdnWYaTPCg1KQ5QNzTM2wX1fL+UW0cFEbrt2Sm8DZxLzCB+MqLoYjZpZfs5c5ddkfFwfQi2mFDhbZiRpcTE0ynML2ANKz9cjmpK67IGIuw4Xj2qg1i8KVnZW7lAR+vymz6eH6hS0o18Ekw/3dcHFWtJjQ+4+Gz+px0cNYEo8p6pEnKIq2/KRykhbnyIhecYrCLT+JgqKN0jG6cJVW62U00kSWZlVBz6drJwkSF8ecwnUTlSjcdTlZ6ExtBV1rVPzFhhJRY+KKSoDUgUDHFOOCyyTciuYkbhujhvAZ3oax1hI5kTf8PV/ARTTeayqXMIzLrdYyuntbkTh2lfx+xWqmaaisqmXmRg0uqEHClXWuX1J/pyNN0vj9UkADgjuT4CIaGXgwuGU22xtFaGndTyzX0rZO4QFGS5C2SxhWN3n0HXDxHvELXipO6FCj+WqOzk24IDxGWVXPF/prt2gVFkfkcbRuTpLTMxadjtEwR32BVg14wNCDcAICWddAXUPDx7NmqqCNOJZlEaimXVY20dKJ1nsN4YHWHQFrRRXv0dQANoGHIfUtTkwPnSdQSZnzwGBp5RK8zjKbcvaVodN614qonmdkuAgXA5XTM81kY8rE0kETzxp4DMdii9VX4QyUtCx9qQ4XUTf1LLfUwrCtDJXGHmNQi7ggHVplseQ4DvdRvSaT3esqtL6ElbSBAU055QKNnQJ46MUq3dLJSivgwj0ZF+fv7ZK+OATT+iguDv06xPATFtXzGfUknWZl0qMBapdPgDHl5GwuAzRQPnrCZ4a0W+QQJw1JKM8kUzhCr9Hwnw467TuUwxDmxtvaNXiM5fLoOwYcb/DzTLLOlv409WanYRPIL1Bw06doDkx8duGD7CGcfNdKcTFgFOzdIbGOPlpAAp7TEEkFHh68Nlnimwyh2WayXOtwQXWWqeHHcp9SiQa+wcSDxqM3GVYm1k1vOL2McawEs5GQRd2VSJ/6Es0nwIB2Jy57eIIsYGDcARevz9vv6Otig5Gyzn/XyDG0GRqFA3nxRikOdA0t9Tz4g8NWBhYlXT3nMpi5Iw7dcUiQJvGoj+E0UQ92HJ+57BUCgt4C+01YfUiFS07yyxzL0iA6Q7gDCUkOTXD7dbgCjMEjnaofXcSqIaCOzasM5kqKi97iBW6alN5HJ5hGLeYRYGegNRi9dFrTmEAtLtD8GKkLUTWI+BpilzFBo4fQqExSXGhkaOGpZB0BRFI3LgQveANeBmoLn3qMVui0jl+b4+I6wDC6GRcfztp/lKN1aO3zZx+bgAG48A+ivjfhYgHjnOl5MVJSVZC+O+izkboRlmyCdTwrmbICKOGBXUeQZtRa53OF2ZwLMyXgGZh4Fbtvx43SYUmG0wXpQ0UC9E55gy8CB0fqeIHIiTAnLI0W0scU9U7sDsF2F8RqU++444sSYiITIfOtwq9KAqwGXFBWN/MVEcEKsZDU1dIzJRGp0wQX6dsx64OwCl4tWqqPAavFERb4I1MWsSeKm1BFXHTRsHs344LX28hMLecneCJCyy92wx1GSIXMQdSXyJFm/WILMyOnR7h30CmwYtiMWfXFFDzQ6dbL5DQ4oXjAy4LEKeaTyW490vkEIziqpdS7qNYcjogTzRMEUKS08A9EHcLdsDAI+/ipMKyAERwRya2rIi7gEgwx/NB05inLfTUDeOg60TOoFn0zLiDhRUzWn4H0mxlwoFaSmUsNX7kgkUp2Kh5n0HqxkykL32HXAlolPYMuOhcB5fi9OS4+bVOfwlFY8D+0278K5elcIpF//roJF8joHzIHfGFIWPXL6vmEMAPIfY64d60dMRfVLJkBe+AxtqTiw0LinERTgrUevIvSN5AaxvlIuU5wUe+KcDkP/4/HHqC1ShKfsDQgkqVPPEz4qSY81QyoOXQnV8ZrcYGlNFdx5C3iNMEGC6KEfTXjggoHiTCR7WR6q4urhIt5ggusvuSxeXwaSRUygqlOj9uK11+Oi6Cb+U6OAuNd+zVbDvEiMc//1m6zDXIErcz5IS4izJrUpnwV7HdW3eohDhXm8B5jfvCKIostw0UEQhWkLg6PC9ZFToCGY7gYCeQhG9w8LqSWBmG9uHNkqrcynsHSU6/KE1SLC3wfV3bFZNTBs3kCLtC880QNRIY0EYkV5b0WF/ikGpSuQYcY4xkPA85Pnpfjoq9HidA/Cgv+Q/s3pey9Wys8/0sbgiZ1BOkl45qQBxHh1wfnEU2TluSxVtwNfU/WRyqiE1xgbJVwQfCg9SLY6cAb1ccfw8VPSQSCeJGU3dRM1sCSzRoEikCa+ZxSZXxrcUFaVYeL2XprMniqEwdJDS4KPosolhKU7utSLWpxgf/PcYH9+kgjH5UfgBUJgHeOCw9pc+ObcfFH+3utsvivEVpeQ1pGPS5Q9ybMYWBhgQVJXex0yKywZnyAi5gsyyouoPkNuIAWm9XnH8FFZKciEo84u/SM5LiAC7xavyAuVlvDt0lkrhkXFlO8EbMetCDItFbmoxYXixpcoDfsb8TFCs3d5Q15/zxvv/+Wq9gWSLQitJydv6vHBSi7nlkzC1hPV2rc/QPTSma8IkcC0ruqHIGryrjAj0Z8Aqs8RlXDPIYLIR0jonmyolJwACbjupTpkks8H9A36WEtLnAeVVW/oBasoEuLxOhOUXOIiwu/aOrPoHVIgPZV+kT9oiJHcI6G/pmYURU5UsYF8Prejbj48f3BlkI0TDhm8m09LsBtOKhLXMCWaDVZDdHQEEKiYOr/SM9hRiZdYedUgY1gaYOhVcJFB6fdxslkHqzQI7joaZmrW8banVj0QCZ5MSTiXWbemL/doHcSnjIp3Uc8p6DCDI/jwtFKIwUYQ/2dlPknoVpcYMNDz1JnLdzePklczYGFewlDkOPCQbph5wY7led/PYDFguP539tnZzhbp4ag1cvalM1RJaMgoa0KLiObLYIGTyUyqyKQ7XluKcCbx/6uEi6wWwpsSqJtV99wBBeXXIYionka6SHW8MibK7YHeSUe9uN26hwbU+VIocelOB8W/QuHuBhyJfUSsInGA7+2qqCWcSEQXGAul2ehYQsDKa5Do9QXfBHsARll+Vo9YFQ3pOSh4aym3UU8zctnZ824kNBy1mrDppENy1mpqB6egq2pNfTHTEXAKPVYb6A/2cYKELPEKVPCBZY2MPGRxJaGrbeHO4/gYq5kaRdTji5CEC/2BKjYhyhnLLCzDxMhkWUgSnS+jDNc4NHluaJGFZkZcHHwMX37IS5mGmsXmC4aEPxM7OjVyryrHhcT7BFMBxu/ANYf+Iky8xXzBQVQkufxUbDHIT6aYUPXbFrot3AkrRkXyPTq+QducEwhGFy6XZIxa40MaMTLOYOLcOwAehphXpwoWtjJYWKBjflp5u9EvSBbaHd4aadYnqtYz/FSF+AheRKXRbHhKQXLHo8MmXjszxZTrF/aoFVb+QwnYi/bPwJ3Yn/nHK7J87hXNpGLJNMDS6IUFy/0ctIe7qtYWF0sy2vAP6YmD6hLQW6pYQKF1OLFkgY/FlCZNhB7CQwYRsencyUa9DVWhT7+JGfAXF6nLptG0pdUhSwDPBqYX/xVjwvEmB2mITwW7TWWVvlCDH2gpY0fmiydLhHwzyeht0sfnU6aAcw0iZND79MFBv5IJRnDAFyfSjzvhb3VVvPxIsJ6Y+1+LCR1c48KaJ5CyrAcruDAgJ0c6O/lAj11sTewo5xyMWe+SAYFXxwsokTZSdzuHpYkEHOlwnFs2sQcZm30lgu8k6e1ppxxkk9eVlHBL5XvTrpS0h4uMNZ4SL0IrZEJmUMY99irQyUaA4Y34jg0m+Tao/tpjiyXKyPX2CDYQ6Im0EGeoNTVOjek8LJ6lfl2dBorF4CLBnuEi5Cpc5itl9BEVVhWc4e4udMrSaR1kcwe5Ugir8awrNccLZteNncqLY6gIRs4nUwvdtRKAziNNC1Wy0ZwYIDvXuAUTREho2K22BPsC4NFyUbuzNefsZZve2PyA5saRNYqSDOPlOVmjl7SN0HPETRFE6TUkh1hrcaz5q65vIbREjXGGa7I1hOWXUOvIM5Oy5xo84KgQV7EVsXjGmz9mGCJN5ezSbJdRb7KBUTEoH5L3TkMVOgJrJEyj5UGvEVQbF7hOHYWzV+ROVQ2M9jQmB6gG4eyhLgV9G2n8azxKsUY0nyFDUAVKXx4jJwdTxpt7xzIt51R1jGDhDcOvFMjkf+RwOKs/UstLsA3+spszqOOdl1NEUw2jmPb1DhNHm1WCfrCAaRTbGOak7Rl/upegE4rcayj09s0+xjjQjXQ1bYhcXaBPy1oTpSROiAZkLRBfWJMTkD3C5rJlLSeCTi1BUXgDJ8hcNhIeO2gKWFQy+AujtPQrx6Az06eqi0zbnelKTorcpq5jK51hbsGfCmMwXH4Rh/nb1tLTZRZVhcFDku9Hqugx+iCP6DWps7KorGNNHQPaqGS3kNovgtUTTDEeL/VNI3PeziLDUln0a2K5nbQGjShtpHAaQxin1tGgz4J6EnAhlxDaXHbva1JXDcPGDpbdKzHMbrNCGAdMr5GGoA6izg0syJe9CY6TGRdc/zHs4Tav9fiAvjy9kD8lGi2cj/zAiNcB5tx2c3V2wW25uuxd1k6PV2j06YcF7LRsH7xdvWCF9RtvxIjHbtLSd965OLp5azXC8Ow1xtell4WXjq9KRIMvZ5zSXSPHpOoAo7jTOG3cNrrXaS/zvtLEb2ruFTC9WfVlCFxTrHX5KqhM+tN4caZkzTW8raydD1YJRIqWm9F1DgA13h0jbMNh6iJITRx6pT7TTmo45wvVns43IxoyQ52vWI3Zg7wCwd6i044l3hphpPgWvPF2CuvcMgtNA0+WE+T/k7JEE0d1K6O2c823NWufJqq0NDk2Q/nKS4+1uICibaIOWlb572o7Nd6cnrKag1fnEDxdJt3IQvVmHhkk2TPBBcNaqeDGdFD01eGi38r8pgOsZYaqHp9IPJ/tVNYNJkjBpI2TFNS/pejZ1w8HI2ZeZIPX0dS1bBbaImFSthFfdgMUij2rYdv+zMuHo5C2IDRlF1Dc5VFHwr8zzksQL2oA4a0oyLtNkVB7kjPuHhA2trIpmzwbLHVvdwD9bcCLM7f27X8ghtSVpNX60tSKY/vmb4sXSFFYN7gwaiWZ3EMPjNFmq1UyH7u+w+vnXfKaYrP9EVpyKxJKKKGqoO+pd8V2cWRYCrbVNjlCxJOxDi5bMkz3ZIg8BDUW6riN6Ur59yPBVictX9otFKdw1zwL00Lj1hR+p+7y5uvfqZb08ZvFCSV5I8l+7ogRc7f128egVCw59+xzEl0ahESh/ENE7ttTca/27ue6SgN/Ssqqg+1l/NJHO33Irs41xtyLzYUpdTXjbuBHLer6918g+4ojgcuokEQL5ef3F0pB8saTqMOonDmNGRb34n+Lx7hdwb7TwUNafZpHwygIft/fsF3feXU5Zti7XIpxtFXi+yiSYrw5pSa38XZGY1M2lRZlssd6FEvVkRR8caOY01ixujev87xzRS6gqgK1a+nhBdxi5tM/07fVIEaRjOjdpJLKZp00UZtygTHBd2Cg7TbmylikUoy3Qq0WuQ1a4mW07SgSygK8AgTMxeyZI/Saa259my4+1Je/8XLU8vzPDiFkHFXn7RVTJ8dcu9ydtFuSLzACew9/w4xsxGBg6frRTXyjVIwiqYKLT2C+eFwpUJb2Wnz1eFJQqEkGI0/3opGmvIlqwndj1yml6TIV0kqZPRPxEK87F3ThmXIMt00p+Q00jgVPWWGMEZQeJsd7ZTDXNMvTwgXdVvihn5jNaOJwB+4AO9EU7+QdfzkNISsk9rs36J3YNNq38wtIB8vEo+nXtRSt344xkK2NZ0iKZ/+g/PZS67WWzZkGl2rc0bVvgheI0Nq3a5K8INSzHUaKvgWSqH8Z6ZeJOXCa0mMkL5yQv24CjmaUJ+rXcIFSLv71EY/jYZaLS56R3wyi+Dmymgn0cx99dXoF7Df7aqBYYg5Q/3nH0lO53nDplTMLtD40Ifbhm6kTUuu1SgtobQpxxVPLON+HxpqB7t2gI7h4t+VlmiZL2o1DCOLqH4ikdTzD43FUMh+5cldQmaxWg+mQ1w07ob/YtTILx4+06hEk6dPAJsDw1jWMYxcM//nL20MC7mZW+CyK/pdTAZFrr+rgouBmhcEeTBq5BePi4teY83nR6TYDNMdEBXS0tX/nxgXZ+oRWMDkru/CLkKzIf5VwQXP4ooxD0tfCS6WT1pKP6ELZgA5enWiIanmRnmAC/xZgUYyLCrk7hJJnWlyvQ2DbIMCLtCMNX6B47bUPMmzJjkyP3Jn5za6dnTsYrKsor3EHrno0WjADBs2DKRJGDuEi/a7+kwcQrBnzj3Nd+GMJ/OSz6wBF0OuWOnhhZoXEaOisRcE/R0c96xZr9ebTp05NbOmU/JnRDlweorz3qnpuu9e5awmivEub2sz6E+qvtmeUd2gTE4nuHBxmG54NXDXeXDQkl3KctCb0QuHFmxAmztwMMP3TCd91NLsakvtQ4HSbpd8/DCcuIGb7ibqjRj476Ir0vx0OhxaVmTh3vWmlxYM7RB3amY9kpAJoUbMrtZWTVxJ1n8jftFUNwmT1KEc/3iRZ/KuV368euNpSj/bYikQXHSqRloJFxNOz3frbvzlvNcbL5nYocKVxxmaGa/G1HQ1YjTDf/VmEcEeFdNg3MmM6r1Yrhaub8QJa3Z4AXVqtmS0lihIlZ1TCBetRlxMt8ISdmkxhiIqRmKhOCOj1acuJwFjaH7wcgVAtF4uTZO9gt1uI6Z/0bO2TIAR6ASGsKOm8JE8BXazXjHepTVgYMMG1fM4UUcsY+TDFmPTN1H7F8OVy2jouSv83OEq8A3zanH7SMPdaAdmWFybh6HhUer8V7v9y5ESv1gT6da7IUq0ME2ycNGsAU+OHChCySqC75tVXQtwkTLdja8ts43ntp+wes/AdUIvtcyzMVLzr8etcKnOsY+155VCtmBbIxMkxcR4tVqPtIPK8EdwceGasv4CoX/w8uVAY3kfOoLgpSeSB9lLQsYvpxr+iszE9MmpkaL38MW8MA/9EXygWKaoVwyWk3PjExX9HwO1NKne3h3EMrscBIPgH0u4edPKhwFpHuZjfpRjaUypXv2OAQKM/2i3jymd0gA84DfrZmvTSIdu0ILSzUH3py5L85/j+POffGUZIFzowZs34/HYo9lBNjShLuVltSVc83CvpxUpEUSy2s0uqLMLM4nz2KwJYseZ2Ky0vkrYIFdFQSMuLqjhYsvqrhXjVk55NikbPU+jOD2usDd6hTXwlcklYzIzVCgJMkdzbHUdSFIxX1GXZlJ8YQVxkXDJsjo5VEoGOc3mh6HxqB+PnIEkWdTHVXGp7377/TFbhI+oIbO/8TWXRu6ZinjWxDN2TL9g7VEQG5pUdGjFau5XiXQWyh5YGp8Weuiymd4IPCzk2KR4xkhPlNiVQtvp1HuiXNZlj+ACFzPiU1G5UNJPHm715I0DNX/YHjA5NfOedVkMka3MXmOEW+hfV0q/e4Or0b1s1eNip9BCygPndwg/3YeumDXs3Ofr6sELo4j639dNsXU4DRPc5W6WIl05Vx2pXYvYF8dwgQtfRC/Egso51ooZyRsRP6Qrp3W7dkr6CWAH6q8hECSbWVwxmXBk/mZhCMQwBKpIR3ERCnmdkZBL2xToEsGFo2VV5UJcpzJQ84JFAWFpI72g1i7lVEDgBYKgRppewUXE5oWPBncIP92LYgDiUs2/vF0g0R5S3/1Qr17A9cYEbJqbXRdzrVimEVlAOAJzgj1is9l3RKlYL0ZJkF0JQbeJkvpAekIa1/E8Crz8TMLbX6W4mHF5/LOn0eXqfUdx0RFzXERymogQZFO9lNMY9I4nz+KsGaHpVpEMfHHB9I51Vi1s0lkJCS6uWmXH7lpJc0Ii8zGyk4oUKnpIdWhW/uUP/Fn2EgpkY/M/Bl/FA5D68+88VOCanLJV2RVLAY6tjAf0KL8ggzjOJpvqmOUv88g4ttZRaC0xRJEg8fAfIl6703TgES4IQpAeoKV31+Gi7hMpIS6a2CnwLYSLpGJroKa42GXo5GF9rxTWfnuF6Ztvvul7K3xxIRS45uBzKJkHay4ky6aKiyjr3bzM3R6DLB+x55lCfzw7/+v736p8Q+qWXeDwu/zDu9ft73CpJcc8hb8t5VLRGlfFEqERFwV/p82mlXscrlwx8YWOx9AVk6EcmkltK6fyUMTUyYwgXGQfQ0Z/H+Kixq81y3CROSJsVqviosMlCRRDHyYbKS8Hqa4lXFBglihsemLchAvKk5Js2+C239/8ArSGJW+ZvP6h3W6fvf/lBzXhCaBz8HT2N6aPP3/3ut0+b7/j1S3kLLVOiRCL5UD5Swkz9FNwMUZmBhGxwDqK70LKHtyNZDspDB/02eQjAkW5Nt1cq6mQLuFCqOCC0qoF9DA5ULa/xC/qcEENRMKrXI80rfp1b4yL4tJ4Zeo8LfDjpGsZLsQyLnom6XRUUy734WkAonju8zTkZp0jcHz4693PP+q8zWdk2/zHP77/7jX69fwcSubYajeioq5/UuBCKld1Rfo3yNNTcAFV5EQ87/MKLlyR3N1l8bU9hnqh4nouYsafo911YFH7VMk7josuW1NhlFpgRyTgInPUFnCRTbWlYYsimT4E2Z+qDyqACNNwb+g0S2pGFXHhHdwGZ1Z3SrW/N8XggZgbPP8+ycI5B3Scv/7ru3ffI/rl3bd/AS/BkCA5OggWHbjvtHBZly1V4EH8AsbhJFxA3AKvoQuu+CVXWKIqLga7VvBT3A21EGBm5+mK63jMK7CUYj3RSwAXKWYOcTFQae5w/4uLLacKLlL9oqAI8yyUq1oRNuGJhxCr4gKxopijaezjK+KiIsvA1EFtXlRJ0UgAAAYSSURBVD621kko6kKlubFB89+VNotgeGA8FPYK4N0C4hLBImDqSt3VUKCXcmr7Ip7qi2O4yEbcS3SvyCyXQf6sE/shxIZJyHTgs3Vo9kaJnjqXkqpuP8kJno7jAvGjw1LVkYBPVXFBXoEUl6yVa6wIJLXBkI2sVSF2iAsoikZKlR7hF0hHR62aMtVbH4k6NgwilGL8vgiMWmp/+Mi3thHAwjvx8Wigit+3iWVckeeCa4izl/M7u6xMvs6klxQAMbVURsBqPVhnaOzfUklA0jKFSXp/MqeAi9SzinBR3dYgs+xBMHNFXPQIF/kHEnNcFPgF6LGdWdLJqXEIsUQgYMr8PWsFo3NxBBfoN57yHj7vuYFC20esaibp/I9n58dh8S3PCzBBwenFtCIt+xYlBdo7qSh6Ii6GJo8L04IKmicnXHKpaT9HRl+EE4PRulsuEhbGs2mdX6QPkMU74/IarzW4WCANtsLF06/4lXDRZRP+E+gFj8dIV1Ze2ui9zlYzFAM9n/I8xIs0DAr8FzkuDsaUZZWV+Li+ziKFNugY4bLF098eYRnn7Z9tGses9swtig2suYKvctfS8FJGU1ufx1feJ0BdCdivSi1VJZdbA9VMR5el9RgrFZA5niSOzIz0E+vgAyBouBQKuNAOP6k8atFGOZtzm7QvVPLSqxHNCim/KIiGOcdu2fSJjl8s2RtN8cW56rDIxqILRl3OL9bK4R6WqxYtPuX2/bCLP1k30Hj+90aW0X79kdfBF9lZNlR8bqC9pKXKQUcWyJih5U3XZietWmVfQqDgcsBTSc8+m+5o+WdyPZE2E8+0mo7r0EhjnEErtTGR2pKVAnK4guWZULRt0dwgR8usKyavCwuB/46SfmHgH3qxlTwr5TbmRuOVIOFHIf6Q6V7PXRPDVC8LFQMUd9hHhY8R65OqI9KrEUqPSlGMBcNKk3n923YdMs7Pf+V5BcLeU/u2edJ7LfVWxn4yQBOl4Zt0aKLL62YkiHA8kwWbzNRUN3PWMTNSZ/mcywLTts52rXC6EnZbWXQ71phEvFIsIFFV852pwGBFxZ1jl4U1YLopRpBRlOm8U41uEc1lyRYVno1kXORHfUNWxf7cceYusdl+kgu+Lp/Eqqk+GYorKVGCIwk9ElbAoCA4ArW+wvnj0YDZonmaLgWe/+PDgTA5b3+r88TinmvmrXeLTFTGHXbCscTicYqsyZ+G5g8mi4vydfO1qyEyg3XBNtv4eJ9o9Mr319Nouma2RYm7THIdsk8aIhoqimgwTBeqO+kCM+os1l3I4tnh7wjubPz3vLo4x11NUjhDkwSGyb6LMd/FpmZ08dUXE/jbXo+dSR/yZrxVirSeXzKuLChurJk+072Au/o+6pK3W5AZvjKY7mI2H0HMsrdYS+i3FxNo2NxvKYZtXhche2m8OHmQH4jWjA4jvDZ0nv/+rF1GxesfbV7pQos9hr9LPUbrbTAKNumn0y1nCOQ4lXST8cWQ0EXRZp8NfBV/ZWDhjUaDdfn1i2zZbgrb1NajESkTbAV9i+o5yfvgi5jpu61DduVsPtuKQm/d7O2d7OoQCuQmrZ6Tv5yLDNZuxcfgrAej0VvcguwuJ2l4BGPRXwEsZ4WGQeH0QfC2rGVGd9ix9aXJErGSMd1rNM++y4XJefvD7zwv4g9b9WJm9ARJy51FMHqkzRUn12l5FFooN1/z4BTGzBZ43dxWaF59d95OUPEzz+uk1PhCOPyk8mNR56uasEei+AlCZjW0ZgzyoRcRIUP+5azdbr//gedlI8YZKiPG/mq2Xv8taPo17DQCmm2ZLpZwO1uQkdH67qPNiyZxL68N33vSxv39yD0h1/6RaIfsBKw4L7aaiBQNRXExj7C6zPaZWTwukYSxr4TCga95WFcf9kVjSTbhODEjPfIm3meigqeJsDfRMGa0DRZsETGtLveMv/k7qn1PRyt3QU2Yr41BX8aM76aNGi8Zo/+V6D9/F5ozosKZTxZJbSYn8P14EVHTK52RNs+oeGSCL39K3a+SRU89iRFjn1muvsrm/XtTFAvC6LE2pN6a5oG9+dpE3N+FOo+Kiv8HfMCm+oNn804AAAAASUVORK5CYII="/>
          <p:cNvSpPr>
            <a:spLocks noChangeAspect="1" noChangeArrowheads="1"/>
          </p:cNvSpPr>
          <p:nvPr/>
        </p:nvSpPr>
        <p:spPr bwMode="auto">
          <a:xfrm>
            <a:off x="155575" y="-593725"/>
            <a:ext cx="6991350" cy="1238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6" name="Picture 12" descr="http://www.rowan.edu/coopermed/about/files/CMS%20Logo%20-%20large.jpg"/>
          <p:cNvPicPr>
            <a:picLocks noChangeAspect="1" noChangeArrowheads="1"/>
          </p:cNvPicPr>
          <p:nvPr/>
        </p:nvPicPr>
        <p:blipFill>
          <a:blip r:embed="rId3" cstate="print"/>
          <a:srcRect/>
          <a:stretch>
            <a:fillRect/>
          </a:stretch>
        </p:blipFill>
        <p:spPr bwMode="auto">
          <a:xfrm>
            <a:off x="228600" y="457200"/>
            <a:ext cx="4191000" cy="7422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PAFA’s program initiated in 2013</a:t>
            </a:r>
          </a:p>
          <a:p>
            <a:r>
              <a:rPr lang="en-US" dirty="0" smtClean="0"/>
              <a:t>CMSRU’s humanities track initiated in 2012</a:t>
            </a:r>
          </a:p>
          <a:p>
            <a:r>
              <a:rPr lang="en-US" dirty="0" smtClean="0"/>
              <a:t>Designed program together in Fall 2014</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Goals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t>Making medical students into wiser doctors by teaching them to…</a:t>
            </a:r>
          </a:p>
          <a:p>
            <a:pPr>
              <a:buNone/>
            </a:pPr>
            <a:endParaRPr lang="en-US" dirty="0" smtClean="0"/>
          </a:p>
          <a:p>
            <a:pPr lvl="0"/>
            <a:r>
              <a:rPr lang="en-US" dirty="0" smtClean="0"/>
              <a:t>Appreciate both historic and contemporary innovations in medical science that result from artistic interventions</a:t>
            </a:r>
          </a:p>
          <a:p>
            <a:pPr lvl="0"/>
            <a:r>
              <a:rPr lang="en-US" dirty="0" smtClean="0"/>
              <a:t>Tolerate ambiguity</a:t>
            </a:r>
          </a:p>
          <a:p>
            <a:pPr lvl="0"/>
            <a:r>
              <a:rPr lang="en-US" dirty="0" smtClean="0"/>
              <a:t>Improve physical observation acuity and diagnostic skills</a:t>
            </a:r>
          </a:p>
          <a:p>
            <a:pPr lvl="0"/>
            <a:r>
              <a:rPr lang="en-US" dirty="0" smtClean="0"/>
              <a:t>Be emotionally intelligent</a:t>
            </a:r>
          </a:p>
          <a:p>
            <a:pPr lvl="0"/>
            <a:r>
              <a:rPr lang="en-US" dirty="0" smtClean="0"/>
              <a:t>Identify personal bias and avoid premature conclusions</a:t>
            </a:r>
          </a:p>
          <a:p>
            <a:pPr lvl="0"/>
            <a:r>
              <a:rPr lang="en-US" dirty="0" smtClean="0"/>
              <a:t>Support hypotheses with evidence</a:t>
            </a:r>
          </a:p>
          <a:p>
            <a:pPr lvl="0"/>
            <a:r>
              <a:rPr lang="en-US" dirty="0" smtClean="0"/>
              <a:t>Develop collaboration skills</a:t>
            </a:r>
          </a:p>
          <a:p>
            <a:pPr lvl="0"/>
            <a:r>
              <a:rPr lang="en-US" dirty="0" smtClean="0"/>
              <a:t>Adopt a visual vocabulary</a:t>
            </a:r>
          </a:p>
          <a:p>
            <a:pPr lvl="0"/>
            <a:r>
              <a:rPr lang="en-US" dirty="0" smtClean="0"/>
              <a:t>Consider art as a therapeutic modality for self and patient</a:t>
            </a:r>
          </a:p>
          <a:p>
            <a:pPr lvl="0"/>
            <a:r>
              <a:rPr lang="en-US" dirty="0" smtClean="0"/>
              <a:t>Avoid burnout by seeking learning experiences outside school</a:t>
            </a:r>
          </a:p>
          <a:p>
            <a:pPr lvl="0"/>
            <a:r>
              <a:rPr lang="en-US" dirty="0" smtClean="0"/>
              <a:t>Apply textbook knowledge through kinetic learning</a:t>
            </a:r>
          </a:p>
          <a:p>
            <a:pPr>
              <a:buFontTx/>
              <a:buChar cha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a:t>
            </a:r>
            <a:endParaRPr lang="en-US" dirty="0"/>
          </a:p>
        </p:txBody>
      </p:sp>
      <p:sp>
        <p:nvSpPr>
          <p:cNvPr id="3" name="Content Placeholder 2"/>
          <p:cNvSpPr>
            <a:spLocks noGrp="1"/>
          </p:cNvSpPr>
          <p:nvPr>
            <p:ph idx="1"/>
          </p:nvPr>
        </p:nvSpPr>
        <p:spPr>
          <a:xfrm>
            <a:off x="457200" y="1600201"/>
            <a:ext cx="8229600" cy="2133600"/>
          </a:xfrm>
        </p:spPr>
        <p:txBody>
          <a:bodyPr/>
          <a:lstStyle/>
          <a:p>
            <a:r>
              <a:rPr lang="en-US" dirty="0" smtClean="0"/>
              <a:t>1</a:t>
            </a:r>
            <a:r>
              <a:rPr lang="en-US" baseline="30000" dirty="0" smtClean="0"/>
              <a:t>st</a:t>
            </a:r>
            <a:r>
              <a:rPr lang="en-US" dirty="0" smtClean="0"/>
              <a:t> and 2</a:t>
            </a:r>
            <a:r>
              <a:rPr lang="en-US" baseline="30000" dirty="0" smtClean="0"/>
              <a:t>nd</a:t>
            </a:r>
            <a:r>
              <a:rPr lang="en-US" dirty="0" smtClean="0"/>
              <a:t> year medical students </a:t>
            </a:r>
          </a:p>
          <a:p>
            <a:r>
              <a:rPr lang="en-US" dirty="0" smtClean="0"/>
              <a:t>Residents</a:t>
            </a:r>
          </a:p>
          <a:p>
            <a:r>
              <a:rPr lang="en-US" dirty="0" err="1" smtClean="0"/>
              <a:t>Attendings</a:t>
            </a:r>
            <a:r>
              <a:rPr lang="en-US" dirty="0" smtClean="0"/>
              <a:t> and faculty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lstStyle/>
          <a:p>
            <a:r>
              <a:rPr lang="en-US" dirty="0" smtClean="0"/>
              <a:t>4-week Humanities Selective class</a:t>
            </a:r>
          </a:p>
          <a:p>
            <a:r>
              <a:rPr lang="en-US" dirty="0" smtClean="0"/>
              <a:t>Gallery Observation workshops for Residents</a:t>
            </a:r>
          </a:p>
          <a:p>
            <a:r>
              <a:rPr lang="en-US" dirty="0" smtClean="0"/>
              <a:t>Gallery Observation workshops for Faculty</a:t>
            </a:r>
          </a:p>
          <a:p>
            <a:r>
              <a:rPr lang="en-US" dirty="0" smtClean="0"/>
              <a:t>Anatomical Drawing workshops for Residents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457200" y="1600200"/>
            <a:ext cx="1752600" cy="4525963"/>
          </a:xfrm>
        </p:spPr>
        <p:txBody>
          <a:bodyPr>
            <a:normAutofit/>
          </a:bodyPr>
          <a:lstStyle/>
          <a:p>
            <a:pPr>
              <a:buNone/>
            </a:pPr>
            <a:r>
              <a:rPr lang="en-US" sz="1800" dirty="0" smtClean="0"/>
              <a:t>Week 1: Historical Context</a:t>
            </a:r>
            <a:endParaRPr lang="en-US" sz="1800" dirty="0"/>
          </a:p>
        </p:txBody>
      </p:sp>
      <p:pic>
        <p:nvPicPr>
          <p:cNvPr id="22530" name="Picture 2" descr="https://www.pafa.org/sites/default/files/artworkpics/1879_6_l.jpg"/>
          <p:cNvPicPr>
            <a:picLocks noChangeAspect="1" noChangeArrowheads="1"/>
          </p:cNvPicPr>
          <p:nvPr/>
        </p:nvPicPr>
        <p:blipFill>
          <a:blip r:embed="rId2" cstate="print">
            <a:lum bright="16000" contrast="21000"/>
          </a:blip>
          <a:srcRect/>
          <a:stretch>
            <a:fillRect/>
          </a:stretch>
        </p:blipFill>
        <p:spPr bwMode="auto">
          <a:xfrm>
            <a:off x="2286000" y="1600200"/>
            <a:ext cx="6019800" cy="464406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457200" y="1600200"/>
            <a:ext cx="1905000" cy="4525963"/>
          </a:xfrm>
        </p:spPr>
        <p:txBody>
          <a:bodyPr>
            <a:normAutofit/>
          </a:bodyPr>
          <a:lstStyle/>
          <a:p>
            <a:pPr>
              <a:buNone/>
            </a:pPr>
            <a:r>
              <a:rPr lang="en-US" sz="1800" dirty="0" smtClean="0"/>
              <a:t>Week 2:</a:t>
            </a:r>
          </a:p>
          <a:p>
            <a:pPr>
              <a:buNone/>
            </a:pPr>
            <a:r>
              <a:rPr lang="en-US" sz="1800" dirty="0" smtClean="0"/>
              <a:t>Gallery</a:t>
            </a:r>
          </a:p>
          <a:p>
            <a:pPr>
              <a:buNone/>
            </a:pPr>
            <a:r>
              <a:rPr lang="en-US" sz="1800" dirty="0" smtClean="0"/>
              <a:t>Observation </a:t>
            </a:r>
            <a:endParaRPr lang="en-US" sz="1800" dirty="0"/>
          </a:p>
        </p:txBody>
      </p:sp>
      <p:pic>
        <p:nvPicPr>
          <p:cNvPr id="27650" name="Picture 2" descr="https://www.pafa.org/sites/default/files/artworkpics/1990_15_l.jpg"/>
          <p:cNvPicPr>
            <a:picLocks noChangeAspect="1" noChangeArrowheads="1"/>
          </p:cNvPicPr>
          <p:nvPr/>
        </p:nvPicPr>
        <p:blipFill>
          <a:blip r:embed="rId2" cstate="print"/>
          <a:srcRect/>
          <a:stretch>
            <a:fillRect/>
          </a:stretch>
        </p:blipFill>
        <p:spPr bwMode="auto">
          <a:xfrm>
            <a:off x="2057400" y="1447800"/>
            <a:ext cx="6886874" cy="4800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Methods</a:t>
            </a:r>
            <a:endParaRPr lang="en-US" dirty="0"/>
          </a:p>
        </p:txBody>
      </p:sp>
      <p:sp>
        <p:nvSpPr>
          <p:cNvPr id="3" name="Content Placeholder 2"/>
          <p:cNvSpPr>
            <a:spLocks noGrp="1"/>
          </p:cNvSpPr>
          <p:nvPr>
            <p:ph idx="1"/>
          </p:nvPr>
        </p:nvSpPr>
        <p:spPr>
          <a:xfrm>
            <a:off x="457200" y="1600200"/>
            <a:ext cx="2133600" cy="4525963"/>
          </a:xfrm>
        </p:spPr>
        <p:txBody>
          <a:bodyPr>
            <a:normAutofit/>
          </a:bodyPr>
          <a:lstStyle/>
          <a:p>
            <a:pPr>
              <a:buNone/>
            </a:pPr>
            <a:r>
              <a:rPr lang="en-US" sz="1800" dirty="0" smtClean="0"/>
              <a:t>Week 3: </a:t>
            </a:r>
          </a:p>
          <a:p>
            <a:pPr>
              <a:buNone/>
            </a:pPr>
            <a:r>
              <a:rPr lang="en-US" sz="1800" dirty="0" smtClean="0"/>
              <a:t>Drawing nude models</a:t>
            </a:r>
            <a:endParaRPr lang="en-US" sz="1800" dirty="0"/>
          </a:p>
        </p:txBody>
      </p:sp>
      <p:pic>
        <p:nvPicPr>
          <p:cNvPr id="4" name="Picture 2" descr="https://www.pafa.org/sites/default/files/styles/body_image/public/images/slideshows/DrawingYellow_0.jpg?itok=0WZWlCR5"/>
          <p:cNvPicPr>
            <a:picLocks noChangeAspect="1" noChangeArrowheads="1"/>
          </p:cNvPicPr>
          <p:nvPr/>
        </p:nvPicPr>
        <p:blipFill>
          <a:blip r:embed="rId2" cstate="print"/>
          <a:srcRect/>
          <a:stretch>
            <a:fillRect/>
          </a:stretch>
        </p:blipFill>
        <p:spPr bwMode="auto">
          <a:xfrm>
            <a:off x="2895600" y="1219200"/>
            <a:ext cx="4018310" cy="5359115"/>
          </a:xfrm>
          <a:prstGeom prst="rect">
            <a:avLst/>
          </a:prstGeom>
          <a:noFill/>
        </p:spPr>
      </p:pic>
      <p:pic>
        <p:nvPicPr>
          <p:cNvPr id="5" name="Picture 2" descr="https://www.pafa.org/sites/default/files/artworkpics/1985_68_2_454_l.jpg"/>
          <p:cNvPicPr>
            <a:picLocks noChangeAspect="1" noChangeArrowheads="1"/>
          </p:cNvPicPr>
          <p:nvPr/>
        </p:nvPicPr>
        <p:blipFill>
          <a:blip r:embed="rId3" cstate="print"/>
          <a:srcRect/>
          <a:stretch>
            <a:fillRect/>
          </a:stretch>
        </p:blipFill>
        <p:spPr bwMode="auto">
          <a:xfrm>
            <a:off x="2133600" y="1143000"/>
            <a:ext cx="6250018" cy="54102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76200" y="533400"/>
            <a:ext cx="4191000" cy="1143000"/>
          </a:xfrm>
        </p:spPr>
        <p:txBody>
          <a:bodyPr>
            <a:normAutofit fontScale="90000"/>
          </a:bodyPr>
          <a:lstStyle/>
          <a:p>
            <a:r>
              <a:rPr lang="en-US" b="1" dirty="0" smtClean="0"/>
              <a:t>HMS Survey </a:t>
            </a:r>
            <a:br>
              <a:rPr lang="en-US" b="1" dirty="0" smtClean="0"/>
            </a:br>
            <a:r>
              <a:rPr lang="en-US" dirty="0" smtClean="0"/>
              <a:t>(</a:t>
            </a:r>
            <a:r>
              <a:rPr lang="en-US" sz="4000" dirty="0" smtClean="0"/>
              <a:t>2012)</a:t>
            </a:r>
            <a:r>
              <a:rPr lang="en-US" b="1" dirty="0" smtClean="0"/>
              <a:t> </a:t>
            </a:r>
          </a:p>
        </p:txBody>
      </p:sp>
      <p:sp>
        <p:nvSpPr>
          <p:cNvPr id="10243" name="Content Placeholder 6"/>
          <p:cNvSpPr>
            <a:spLocks noGrp="1"/>
          </p:cNvSpPr>
          <p:nvPr>
            <p:ph sz="quarter" idx="4294967295"/>
          </p:nvPr>
        </p:nvSpPr>
        <p:spPr>
          <a:xfrm>
            <a:off x="377825" y="1905000"/>
            <a:ext cx="8308975" cy="4267200"/>
          </a:xfrm>
        </p:spPr>
        <p:txBody>
          <a:bodyPr/>
          <a:lstStyle/>
          <a:p>
            <a:pPr>
              <a:lnSpc>
                <a:spcPct val="80000"/>
              </a:lnSpc>
            </a:pPr>
            <a:r>
              <a:rPr lang="en-US" sz="2400" dirty="0" smtClean="0"/>
              <a:t>N = 13512</a:t>
            </a:r>
          </a:p>
          <a:p>
            <a:pPr>
              <a:lnSpc>
                <a:spcPct val="80000"/>
              </a:lnSpc>
              <a:buFontTx/>
              <a:buNone/>
            </a:pPr>
            <a:r>
              <a:rPr lang="en-US" sz="1800" dirty="0" smtClean="0">
                <a:solidFill>
                  <a:srgbClr val="1C1C1C"/>
                </a:solidFill>
              </a:rPr>
              <a:t>Faculty 9529 </a:t>
            </a:r>
          </a:p>
          <a:p>
            <a:pPr>
              <a:lnSpc>
                <a:spcPct val="80000"/>
              </a:lnSpc>
              <a:buFontTx/>
              <a:buNone/>
            </a:pPr>
            <a:r>
              <a:rPr lang="en-US" sz="1800" dirty="0" smtClean="0">
                <a:solidFill>
                  <a:srgbClr val="1C1C1C"/>
                </a:solidFill>
              </a:rPr>
              <a:t>Residents/fellows  3124</a:t>
            </a:r>
          </a:p>
          <a:p>
            <a:pPr>
              <a:lnSpc>
                <a:spcPct val="80000"/>
              </a:lnSpc>
              <a:buFontTx/>
              <a:buNone/>
            </a:pPr>
            <a:r>
              <a:rPr lang="en-US" sz="1800" dirty="0" smtClean="0">
                <a:solidFill>
                  <a:srgbClr val="1C1C1C"/>
                </a:solidFill>
              </a:rPr>
              <a:t>Medical Students 709</a:t>
            </a:r>
          </a:p>
          <a:p>
            <a:pPr>
              <a:lnSpc>
                <a:spcPct val="80000"/>
              </a:lnSpc>
              <a:buFontTx/>
              <a:buNone/>
            </a:pPr>
            <a:r>
              <a:rPr lang="en-US" sz="1800" dirty="0" smtClean="0">
                <a:solidFill>
                  <a:srgbClr val="1C1C1C"/>
                </a:solidFill>
              </a:rPr>
              <a:t>Dental students 150</a:t>
            </a:r>
            <a:endParaRPr lang="en-US" sz="2400" dirty="0" smtClean="0">
              <a:solidFill>
                <a:srgbClr val="1C1C1C"/>
              </a:solidFill>
            </a:endParaRPr>
          </a:p>
          <a:p>
            <a:pPr>
              <a:lnSpc>
                <a:spcPct val="80000"/>
              </a:lnSpc>
            </a:pPr>
            <a:r>
              <a:rPr lang="en-US" sz="2400" dirty="0" smtClean="0"/>
              <a:t>19% response rate</a:t>
            </a:r>
          </a:p>
          <a:p>
            <a:pPr>
              <a:lnSpc>
                <a:spcPct val="80000"/>
              </a:lnSpc>
            </a:pPr>
            <a:endParaRPr lang="en-US" sz="2400" dirty="0" smtClean="0"/>
          </a:p>
        </p:txBody>
      </p:sp>
      <p:pic>
        <p:nvPicPr>
          <p:cNvPr id="10244" name="Picture 6" descr="Home">
            <a:hlinkClick r:id="rId3"/>
          </p:cNvPr>
          <p:cNvPicPr>
            <a:picLocks noChangeAspect="1" noChangeArrowheads="1"/>
          </p:cNvPicPr>
          <p:nvPr/>
        </p:nvPicPr>
        <p:blipFill>
          <a:blip r:embed="rId4" cstate="print"/>
          <a:srcRect/>
          <a:stretch>
            <a:fillRect/>
          </a:stretch>
        </p:blipFill>
        <p:spPr bwMode="auto">
          <a:xfrm>
            <a:off x="381000" y="6248400"/>
            <a:ext cx="1981200" cy="495300"/>
          </a:xfrm>
          <a:prstGeom prst="rect">
            <a:avLst/>
          </a:prstGeom>
          <a:noFill/>
          <a:ln w="9525">
            <a:noFill/>
            <a:miter lim="800000"/>
            <a:headEnd/>
            <a:tailEnd/>
          </a:ln>
        </p:spPr>
      </p:pic>
      <p:pic>
        <p:nvPicPr>
          <p:cNvPr id="10245" name="Picture 3"/>
          <p:cNvPicPr>
            <a:picLocks noChangeAspect="1" noChangeArrowheads="1"/>
          </p:cNvPicPr>
          <p:nvPr/>
        </p:nvPicPr>
        <p:blipFill>
          <a:blip r:embed="rId5" cstate="print"/>
          <a:srcRect/>
          <a:stretch>
            <a:fillRect/>
          </a:stretch>
        </p:blipFill>
        <p:spPr bwMode="auto">
          <a:xfrm>
            <a:off x="3959225" y="3352800"/>
            <a:ext cx="5108575" cy="3200400"/>
          </a:xfrm>
          <a:prstGeom prst="rect">
            <a:avLst/>
          </a:prstGeom>
          <a:noFill/>
          <a:ln w="9525">
            <a:noFill/>
            <a:miter lim="800000"/>
            <a:headEnd/>
            <a:tailEnd/>
          </a:ln>
        </p:spPr>
      </p:pic>
      <p:pic>
        <p:nvPicPr>
          <p:cNvPr id="10246" name="Picture 1"/>
          <p:cNvPicPr>
            <a:picLocks noChangeAspect="1" noChangeArrowheads="1"/>
          </p:cNvPicPr>
          <p:nvPr/>
        </p:nvPicPr>
        <p:blipFill>
          <a:blip r:embed="rId6" cstate="print"/>
          <a:srcRect/>
          <a:stretch>
            <a:fillRect/>
          </a:stretch>
        </p:blipFill>
        <p:spPr bwMode="auto">
          <a:xfrm>
            <a:off x="3962400" y="506412"/>
            <a:ext cx="5105400" cy="2922588"/>
          </a:xfrm>
          <a:prstGeom prst="rect">
            <a:avLst/>
          </a:prstGeom>
          <a:noFill/>
          <a:ln w="9525">
            <a:noFill/>
            <a:miter lim="800000"/>
            <a:headEnd/>
            <a:tailEnd/>
          </a:ln>
        </p:spPr>
      </p:pic>
      <p:sp>
        <p:nvSpPr>
          <p:cNvPr id="10248" name="Rectangle 8"/>
          <p:cNvSpPr>
            <a:spLocks noChangeArrowheads="1"/>
          </p:cNvSpPr>
          <p:nvPr/>
        </p:nvSpPr>
        <p:spPr bwMode="auto">
          <a:xfrm>
            <a:off x="4094162" y="3444875"/>
            <a:ext cx="4897438" cy="822325"/>
          </a:xfrm>
          <a:prstGeom prst="rect">
            <a:avLst/>
          </a:prstGeom>
          <a:solidFill>
            <a:schemeClr val="bg2"/>
          </a:solidFill>
          <a:ln w="9525">
            <a:noFill/>
            <a:miter lim="800000"/>
            <a:headEnd/>
            <a:tailEnd/>
          </a:ln>
        </p:spPr>
        <p:txBody>
          <a:bodyPr wrap="none">
            <a:spAutoFit/>
          </a:bodyPr>
          <a:lstStyle/>
          <a:p>
            <a:r>
              <a:rPr lang="en-US" dirty="0">
                <a:solidFill>
                  <a:schemeClr val="tx2"/>
                </a:solidFill>
              </a:rPr>
              <a:t>Can medical education at HMS be </a:t>
            </a:r>
          </a:p>
          <a:p>
            <a:r>
              <a:rPr lang="en-US" dirty="0">
                <a:solidFill>
                  <a:schemeClr val="tx2"/>
                </a:solidFill>
              </a:rPr>
              <a:t>enhanced by the arts?</a:t>
            </a:r>
          </a:p>
        </p:txBody>
      </p:sp>
      <p:sp>
        <p:nvSpPr>
          <p:cNvPr id="10249" name="Rectangle 10"/>
          <p:cNvSpPr>
            <a:spLocks noChangeArrowheads="1"/>
          </p:cNvSpPr>
          <p:nvPr/>
        </p:nvSpPr>
        <p:spPr bwMode="auto">
          <a:xfrm>
            <a:off x="4419600" y="609600"/>
            <a:ext cx="4191000" cy="228600"/>
          </a:xfrm>
          <a:prstGeom prst="rect">
            <a:avLst/>
          </a:prstGeom>
          <a:solidFill>
            <a:srgbClr val="EFEBFB"/>
          </a:solidFill>
          <a:ln w="9525">
            <a:solidFill>
              <a:srgbClr val="E8E4F8"/>
            </a:solidFill>
            <a:miter lim="800000"/>
            <a:headEnd/>
            <a:tailEnd/>
          </a:ln>
        </p:spPr>
        <p:txBody>
          <a:bodyPr wrap="none" anchor="ctr"/>
          <a:lstStyle/>
          <a:p>
            <a:endParaRPr lang="en-US"/>
          </a:p>
        </p:txBody>
      </p:sp>
      <p:sp>
        <p:nvSpPr>
          <p:cNvPr id="10250" name="Rectangle 11"/>
          <p:cNvSpPr>
            <a:spLocks noChangeArrowheads="1"/>
          </p:cNvSpPr>
          <p:nvPr/>
        </p:nvSpPr>
        <p:spPr bwMode="auto">
          <a:xfrm>
            <a:off x="4443413" y="609600"/>
            <a:ext cx="4337050" cy="457200"/>
          </a:xfrm>
          <a:prstGeom prst="rect">
            <a:avLst/>
          </a:prstGeom>
          <a:noFill/>
          <a:ln w="9525">
            <a:noFill/>
            <a:miter lim="800000"/>
            <a:headEnd/>
            <a:tailEnd/>
          </a:ln>
        </p:spPr>
        <p:txBody>
          <a:bodyPr wrap="none">
            <a:spAutoFit/>
          </a:bodyPr>
          <a:lstStyle/>
          <a:p>
            <a:r>
              <a:rPr lang="en-US" dirty="0">
                <a:solidFill>
                  <a:schemeClr val="tx2"/>
                </a:solidFill>
              </a:rPr>
              <a:t>Active participation in the arts?</a:t>
            </a:r>
          </a:p>
        </p:txBody>
      </p:sp>
      <p:pic>
        <p:nvPicPr>
          <p:cNvPr id="10251" name="Picture 2" descr="C:\Users\Susan\Dropbox\Kirkland House event\2013-02-28 19.40.54-1.jpg"/>
          <p:cNvPicPr>
            <a:picLocks noChangeAspect="1" noChangeArrowheads="1"/>
          </p:cNvPicPr>
          <p:nvPr/>
        </p:nvPicPr>
        <p:blipFill>
          <a:blip r:embed="rId7" cstate="print"/>
          <a:srcRect/>
          <a:stretch>
            <a:fillRect/>
          </a:stretch>
        </p:blipFill>
        <p:spPr bwMode="auto">
          <a:xfrm>
            <a:off x="450311" y="3789362"/>
            <a:ext cx="2902489" cy="2382838"/>
          </a:xfrm>
          <a:prstGeom prst="rect">
            <a:avLst/>
          </a:prstGeom>
          <a:noFill/>
          <a:ln w="9525">
            <a:noFill/>
            <a:miter lim="800000"/>
            <a:headEnd/>
            <a:tailEnd/>
          </a:ln>
        </p:spPr>
      </p:pic>
      <p:sp>
        <p:nvSpPr>
          <p:cNvPr id="12" name="TextBox 11"/>
          <p:cNvSpPr txBox="1"/>
          <p:nvPr/>
        </p:nvSpPr>
        <p:spPr>
          <a:xfrm>
            <a:off x="6348042" y="6443246"/>
            <a:ext cx="2795958" cy="338554"/>
          </a:xfrm>
          <a:prstGeom prst="rect">
            <a:avLst/>
          </a:prstGeom>
          <a:noFill/>
        </p:spPr>
        <p:txBody>
          <a:bodyPr wrap="none" rtlCol="0">
            <a:spAutoFit/>
          </a:bodyPr>
          <a:lstStyle/>
          <a:p>
            <a:r>
              <a:rPr lang="en-US" sz="1600" dirty="0" smtClean="0"/>
              <a:t>Thanks to Susan </a:t>
            </a:r>
            <a:r>
              <a:rPr lang="en-US" sz="1600" dirty="0" err="1" smtClean="0"/>
              <a:t>Poires</a:t>
            </a:r>
            <a:r>
              <a:rPr lang="en-US" sz="1600" dirty="0" smtClean="0"/>
              <a:t>, MD</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457200" y="1600200"/>
            <a:ext cx="1752600" cy="4525963"/>
          </a:xfrm>
        </p:spPr>
        <p:txBody>
          <a:bodyPr>
            <a:normAutofit/>
          </a:bodyPr>
          <a:lstStyle/>
          <a:p>
            <a:pPr>
              <a:buNone/>
            </a:pPr>
            <a:r>
              <a:rPr lang="en-US" sz="1800" dirty="0" smtClean="0"/>
              <a:t>Week 4:</a:t>
            </a:r>
          </a:p>
          <a:p>
            <a:pPr>
              <a:buNone/>
            </a:pPr>
            <a:r>
              <a:rPr lang="en-US" sz="1800" dirty="0" smtClean="0"/>
              <a:t>Art as therapy</a:t>
            </a:r>
            <a:endParaRPr lang="en-US" sz="1800" dirty="0"/>
          </a:p>
        </p:txBody>
      </p:sp>
      <p:pic>
        <p:nvPicPr>
          <p:cNvPr id="25602" name="Picture 2" descr="http://blog.mageerehab.org/wp-content/uploads/2015/10/IMG_2590_-edit.jpg"/>
          <p:cNvPicPr>
            <a:picLocks noChangeAspect="1" noChangeArrowheads="1"/>
          </p:cNvPicPr>
          <p:nvPr/>
        </p:nvPicPr>
        <p:blipFill>
          <a:blip r:embed="rId2" cstate="print"/>
          <a:srcRect/>
          <a:stretch>
            <a:fillRect/>
          </a:stretch>
        </p:blipFill>
        <p:spPr bwMode="auto">
          <a:xfrm>
            <a:off x="2743200" y="1447800"/>
            <a:ext cx="6000750" cy="4978824"/>
          </a:xfrm>
          <a:prstGeom prst="rect">
            <a:avLst/>
          </a:prstGeom>
          <a:noFill/>
        </p:spPr>
      </p:pic>
      <p:pic>
        <p:nvPicPr>
          <p:cNvPr id="25604" name="Picture 4" descr="https://s-media-cache-ak0.pinimg.com/736x/4f/10/62/4f1062b4bdd93347a7f80aced3bec38c.jpg"/>
          <p:cNvPicPr>
            <a:picLocks noChangeAspect="1" noChangeArrowheads="1"/>
          </p:cNvPicPr>
          <p:nvPr/>
        </p:nvPicPr>
        <p:blipFill>
          <a:blip r:embed="rId3" cstate="print"/>
          <a:srcRect/>
          <a:stretch>
            <a:fillRect/>
          </a:stretch>
        </p:blipFill>
        <p:spPr bwMode="auto">
          <a:xfrm>
            <a:off x="1981200" y="1295400"/>
            <a:ext cx="6991350" cy="5229226"/>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ppt_x"/>
                                          </p:val>
                                        </p:tav>
                                        <p:tav tm="100000">
                                          <p:val>
                                            <p:strVal val="#ppt_x"/>
                                          </p:val>
                                        </p:tav>
                                      </p:tavLst>
                                    </p:anim>
                                    <p:anim calcmode="lin" valueType="num">
                                      <p:cBhvr additive="base">
                                        <p:cTn id="8"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228600" y="1600200"/>
            <a:ext cx="1981200" cy="4525963"/>
          </a:xfrm>
        </p:spPr>
        <p:txBody>
          <a:bodyPr>
            <a:normAutofit/>
          </a:bodyPr>
          <a:lstStyle/>
          <a:p>
            <a:pPr>
              <a:buNone/>
            </a:pPr>
            <a:r>
              <a:rPr lang="en-US" sz="1800" dirty="0" smtClean="0"/>
              <a:t>Residents and Faculty:</a:t>
            </a:r>
          </a:p>
          <a:p>
            <a:pPr>
              <a:buNone/>
            </a:pPr>
            <a:r>
              <a:rPr lang="en-US" sz="1800" dirty="0" smtClean="0"/>
              <a:t>Gallery Observations</a:t>
            </a:r>
            <a:endParaRPr lang="en-US" sz="1800" dirty="0"/>
          </a:p>
        </p:txBody>
      </p:sp>
      <p:pic>
        <p:nvPicPr>
          <p:cNvPr id="33794" name="Picture 2" descr="https://www.pafa.org/sites/default/files/styles/body_image/public/media-assets/20151123_105213_resized.jpg?itok=av4NVhLc"/>
          <p:cNvPicPr>
            <a:picLocks noChangeAspect="1" noChangeArrowheads="1"/>
          </p:cNvPicPr>
          <p:nvPr/>
        </p:nvPicPr>
        <p:blipFill>
          <a:blip r:embed="rId2" cstate="print"/>
          <a:srcRect/>
          <a:stretch>
            <a:fillRect/>
          </a:stretch>
        </p:blipFill>
        <p:spPr bwMode="auto">
          <a:xfrm>
            <a:off x="2116626" y="1752600"/>
            <a:ext cx="6855924" cy="385762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ull drawing.jpg"/>
          <p:cNvPicPr>
            <a:picLocks noGrp="1" noChangeAspect="1"/>
          </p:cNvPicPr>
          <p:nvPr isPhoto="1"/>
        </p:nvPicPr>
        <p:blipFill>
          <a:blip r:embed="rId2" cstate="print">
            <a:lum/>
          </a:blip>
          <a:stretch>
            <a:fillRect/>
          </a:stretch>
        </p:blipFill>
        <p:spPr>
          <a:xfrm>
            <a:off x="1905000" y="685800"/>
            <a:ext cx="7010400" cy="5257800"/>
          </a:xfrm>
          <a:prstGeom prst="rect">
            <a:avLst/>
          </a:prstGeom>
          <a:noFill/>
          <a:ln>
            <a:noFill/>
          </a:ln>
        </p:spPr>
      </p:pic>
      <p:sp>
        <p:nvSpPr>
          <p:cNvPr id="3" name="Content Placeholder 2"/>
          <p:cNvSpPr txBox="1">
            <a:spLocks/>
          </p:cNvSpPr>
          <p:nvPr/>
        </p:nvSpPr>
        <p:spPr>
          <a:xfrm>
            <a:off x="228600" y="1219200"/>
            <a:ext cx="1752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Residents Lunchtime Workshop: Anatomical Drawing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Outcomes</a:t>
            </a:r>
            <a:endParaRPr lang="en-US" dirty="0"/>
          </a:p>
        </p:txBody>
      </p:sp>
      <p:sp>
        <p:nvSpPr>
          <p:cNvPr id="3" name="Content Placeholder 2"/>
          <p:cNvSpPr>
            <a:spLocks noGrp="1"/>
          </p:cNvSpPr>
          <p:nvPr>
            <p:ph idx="1"/>
          </p:nvPr>
        </p:nvSpPr>
        <p:spPr>
          <a:xfrm>
            <a:off x="457200" y="1600200"/>
            <a:ext cx="8229600" cy="4571999"/>
          </a:xfrm>
        </p:spPr>
        <p:txBody>
          <a:bodyPr>
            <a:normAutofit/>
          </a:bodyPr>
          <a:lstStyle/>
          <a:p>
            <a:r>
              <a:rPr lang="en-US" dirty="0" smtClean="0"/>
              <a:t>Observational inventories of paintings</a:t>
            </a:r>
          </a:p>
          <a:p>
            <a:r>
              <a:rPr lang="en-US" dirty="0" err="1" smtClean="0"/>
              <a:t>Budner’s</a:t>
            </a:r>
            <a:r>
              <a:rPr lang="en-US" dirty="0" smtClean="0"/>
              <a:t> Tolerance for Ambiguity</a:t>
            </a:r>
          </a:p>
          <a:p>
            <a:r>
              <a:rPr lang="en-US" dirty="0" smtClean="0"/>
              <a:t>Santa Barbara Solids Test</a:t>
            </a:r>
          </a:p>
          <a:p>
            <a:r>
              <a:rPr lang="en-US" dirty="0" smtClean="0"/>
              <a:t>Jefferson Empathy Scale</a:t>
            </a:r>
          </a:p>
          <a:p>
            <a:r>
              <a:rPr lang="en-US" dirty="0" err="1" smtClean="0"/>
              <a:t>Jeffreys</a:t>
            </a:r>
            <a:r>
              <a:rPr lang="en-US" dirty="0" smtClean="0"/>
              <a:t> Cultural Competency scale</a:t>
            </a:r>
          </a:p>
          <a:p>
            <a:endParaRPr lang="en-US" dirty="0" smtClean="0"/>
          </a:p>
          <a:p>
            <a:r>
              <a:rPr lang="en-US" dirty="0" smtClean="0"/>
              <a:t>Resident ACGME Milestones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a:t>
            </a:r>
            <a:endParaRPr lang="en-US" dirty="0"/>
          </a:p>
        </p:txBody>
      </p:sp>
      <p:sp>
        <p:nvSpPr>
          <p:cNvPr id="3" name="Content Placeholder 2"/>
          <p:cNvSpPr>
            <a:spLocks noGrp="1"/>
          </p:cNvSpPr>
          <p:nvPr>
            <p:ph idx="1"/>
          </p:nvPr>
        </p:nvSpPr>
        <p:spPr/>
        <p:txBody>
          <a:bodyPr/>
          <a:lstStyle/>
          <a:p>
            <a:r>
              <a:rPr lang="en-US" dirty="0" smtClean="0"/>
              <a:t>Incorporating OSCE patients</a:t>
            </a:r>
          </a:p>
          <a:p>
            <a:r>
              <a:rPr lang="en-US" dirty="0" smtClean="0"/>
              <a:t>Improvements in radiographic skills</a:t>
            </a:r>
          </a:p>
          <a:p>
            <a:r>
              <a:rPr lang="en-US" dirty="0" smtClean="0"/>
              <a:t>Art as a tool for developing mindfulness</a:t>
            </a:r>
          </a:p>
          <a:p>
            <a:r>
              <a:rPr lang="en-US" dirty="0" smtClean="0"/>
              <a:t>Three-Dimensional Wisdom Scale</a:t>
            </a:r>
          </a:p>
          <a:p>
            <a:r>
              <a:rPr lang="en-US" dirty="0" smtClean="0"/>
              <a:t>Correlations with field of practice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711660"/>
          </a:xfrm>
        </p:spPr>
        <p:txBody>
          <a:bodyPr>
            <a:noAutofit/>
          </a:bodyPr>
          <a:lstStyle/>
          <a:p>
            <a:r>
              <a:rPr lang="en-US" sz="2800" dirty="0" smtClean="0"/>
              <a:t>The Art of Attending: </a:t>
            </a:r>
            <a:br>
              <a:rPr lang="en-US" sz="2800" dirty="0" smtClean="0"/>
            </a:br>
            <a:r>
              <a:rPr lang="en-US" sz="2000" dirty="0" smtClean="0"/>
              <a:t>Training Interdisciplinary Healthcare Graduate Students at the </a:t>
            </a:r>
            <a:br>
              <a:rPr lang="en-US" sz="2000" dirty="0" smtClean="0"/>
            </a:br>
            <a:r>
              <a:rPr lang="en-US" sz="2000" dirty="0" smtClean="0"/>
              <a:t>University of South Florida Contemporary Art Museum</a:t>
            </a:r>
            <a:endParaRPr lang="en-US" sz="2000" dirty="0"/>
          </a:p>
        </p:txBody>
      </p:sp>
      <p:sp>
        <p:nvSpPr>
          <p:cNvPr id="3" name="Subtitle 2"/>
          <p:cNvSpPr>
            <a:spLocks noGrp="1"/>
          </p:cNvSpPr>
          <p:nvPr>
            <p:ph type="subTitle" idx="1"/>
          </p:nvPr>
        </p:nvSpPr>
        <p:spPr>
          <a:xfrm>
            <a:off x="1128060" y="4419600"/>
            <a:ext cx="6887881" cy="2121647"/>
          </a:xfrm>
        </p:spPr>
        <p:txBody>
          <a:bodyPr>
            <a:noAutofit/>
          </a:bodyPr>
          <a:lstStyle/>
          <a:p>
            <a:r>
              <a:rPr lang="en-US" sz="1400" b="1" dirty="0" smtClean="0">
                <a:latin typeface="Calibri" pitchFamily="34" charset="0"/>
              </a:rPr>
              <a:t>In partnership with USF Health</a:t>
            </a:r>
          </a:p>
          <a:p>
            <a:r>
              <a:rPr lang="en-US" sz="1400" dirty="0" smtClean="0">
                <a:latin typeface="Calibri" pitchFamily="34" charset="0"/>
              </a:rPr>
              <a:t>Megan </a:t>
            </a:r>
            <a:r>
              <a:rPr lang="en-US" sz="1400" dirty="0" err="1" smtClean="0">
                <a:latin typeface="Calibri" pitchFamily="34" charset="0"/>
              </a:rPr>
              <a:t>Voeller</a:t>
            </a:r>
            <a:r>
              <a:rPr lang="en-US" sz="1400" dirty="0" smtClean="0">
                <a:latin typeface="Calibri" pitchFamily="34" charset="0"/>
              </a:rPr>
              <a:t>, MA  </a:t>
            </a:r>
          </a:p>
          <a:p>
            <a:r>
              <a:rPr lang="en-US" sz="1400" dirty="0" smtClean="0">
                <a:latin typeface="Calibri" pitchFamily="34" charset="0"/>
              </a:rPr>
              <a:t>Dolores Coe, MFA </a:t>
            </a:r>
          </a:p>
          <a:p>
            <a:r>
              <a:rPr lang="en-US" sz="1400" dirty="0" smtClean="0">
                <a:latin typeface="Calibri" pitchFamily="34" charset="0"/>
              </a:rPr>
              <a:t>Merry Lynn Morris, MFA</a:t>
            </a:r>
          </a:p>
          <a:p>
            <a:r>
              <a:rPr lang="en-US" sz="1400" dirty="0" smtClean="0">
                <a:latin typeface="Calibri" pitchFamily="34" charset="0"/>
              </a:rPr>
              <a:t>Paul </a:t>
            </a:r>
            <a:r>
              <a:rPr lang="en-US" sz="1400" dirty="0" err="1" smtClean="0">
                <a:latin typeface="Calibri" pitchFamily="34" charset="0"/>
              </a:rPr>
              <a:t>Reller</a:t>
            </a:r>
            <a:r>
              <a:rPr lang="en-US" sz="1400" dirty="0" smtClean="0">
                <a:latin typeface="Calibri" pitchFamily="34" charset="0"/>
              </a:rPr>
              <a:t>, MFA </a:t>
            </a:r>
          </a:p>
          <a:p>
            <a:r>
              <a:rPr lang="en-US" sz="1400" dirty="0" smtClean="0">
                <a:latin typeface="Calibri" pitchFamily="34" charset="0"/>
              </a:rPr>
              <a:t>David </a:t>
            </a:r>
            <a:r>
              <a:rPr lang="en-US" sz="1400" dirty="0" err="1" smtClean="0">
                <a:latin typeface="Calibri" pitchFamily="34" charset="0"/>
              </a:rPr>
              <a:t>Ecker</a:t>
            </a:r>
            <a:r>
              <a:rPr lang="en-US" sz="1400" dirty="0" smtClean="0">
                <a:latin typeface="Calibri" pitchFamily="34" charset="0"/>
              </a:rPr>
              <a:t>, MD</a:t>
            </a:r>
          </a:p>
          <a:p>
            <a:r>
              <a:rPr lang="en-US" sz="1400" dirty="0" smtClean="0">
                <a:latin typeface="Calibri" pitchFamily="34" charset="0"/>
              </a:rPr>
              <a:t>Cheryl </a:t>
            </a:r>
            <a:r>
              <a:rPr lang="en-US" sz="1400" dirty="0" err="1" smtClean="0">
                <a:latin typeface="Calibri" pitchFamily="34" charset="0"/>
              </a:rPr>
              <a:t>Zambroski</a:t>
            </a:r>
            <a:r>
              <a:rPr lang="en-US" sz="1400" dirty="0" smtClean="0">
                <a:latin typeface="Calibri" pitchFamily="34" charset="0"/>
              </a:rPr>
              <a:t>, PhD, RN</a:t>
            </a:r>
          </a:p>
          <a:p>
            <a:r>
              <a:rPr lang="en-US" sz="1400" dirty="0" smtClean="0">
                <a:latin typeface="Calibri" pitchFamily="34" charset="0"/>
              </a:rPr>
              <a:t>Wendy </a:t>
            </a:r>
            <a:r>
              <a:rPr lang="en-US" sz="1400" dirty="0" err="1" smtClean="0">
                <a:latin typeface="Calibri" pitchFamily="34" charset="0"/>
              </a:rPr>
              <a:t>Bedwell</a:t>
            </a:r>
            <a:r>
              <a:rPr lang="en-US" sz="1400" dirty="0" smtClean="0">
                <a:latin typeface="Calibri" pitchFamily="34" charset="0"/>
              </a:rPr>
              <a:t>, PhD </a:t>
            </a:r>
          </a:p>
          <a:p>
            <a:r>
              <a:rPr lang="en-US" sz="1400" dirty="0" smtClean="0">
                <a:latin typeface="Calibri" pitchFamily="34" charset="0"/>
              </a:rPr>
              <a:t>Keaton Fletcher, BS</a:t>
            </a:r>
          </a:p>
        </p:txBody>
      </p:sp>
      <p:pic>
        <p:nvPicPr>
          <p:cNvPr id="6" name="Picture 5" descr="Art in Health 015 medium.jpg"/>
          <p:cNvPicPr>
            <a:picLocks noChangeAspect="1"/>
          </p:cNvPicPr>
          <p:nvPr/>
        </p:nvPicPr>
        <p:blipFill rotWithShape="1">
          <a:blip r:embed="rId2" cstate="print">
            <a:extLst>
              <a:ext uri="{28A0092B-C50C-407E-A947-70E740481C1C}">
                <a14:useLocalDpi xmlns:a14="http://schemas.microsoft.com/office/drawing/2010/main" val="0"/>
              </a:ext>
            </a:extLst>
          </a:blip>
          <a:srcRect t="7941" b="19578"/>
          <a:stretch/>
        </p:blipFill>
        <p:spPr>
          <a:xfrm>
            <a:off x="1886370" y="1676400"/>
            <a:ext cx="5371260" cy="2599765"/>
          </a:xfrm>
          <a:prstGeom prst="rect">
            <a:avLst/>
          </a:prstGeom>
        </p:spPr>
      </p:pic>
    </p:spTree>
    <p:extLst>
      <p:ext uri="{BB962C8B-B14F-4D97-AF65-F5344CB8AC3E}">
        <p14:creationId xmlns:p14="http://schemas.microsoft.com/office/powerpoint/2010/main" val="13236646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sz="2800" dirty="0" smtClean="0"/>
              <a:t>The Partners: University of South Florida</a:t>
            </a:r>
            <a:endParaRPr lang="en-US" sz="2800" dirty="0"/>
          </a:p>
        </p:txBody>
      </p:sp>
      <p:pic>
        <p:nvPicPr>
          <p:cNvPr id="7" name="Content Placeholder 6" descr="aih_2.jp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67845" y="1600200"/>
            <a:ext cx="3017309" cy="4525963"/>
          </a:xfrm>
        </p:spPr>
      </p:pic>
      <p:sp>
        <p:nvSpPr>
          <p:cNvPr id="13" name="Content Placeholder 12"/>
          <p:cNvSpPr>
            <a:spLocks noGrp="1"/>
          </p:cNvSpPr>
          <p:nvPr>
            <p:ph sz="half" idx="2"/>
          </p:nvPr>
        </p:nvSpPr>
        <p:spPr/>
        <p:txBody>
          <a:bodyPr>
            <a:normAutofit lnSpcReduction="10000"/>
          </a:bodyPr>
          <a:lstStyle/>
          <a:p>
            <a:r>
              <a:rPr lang="en-US" sz="1800" dirty="0" smtClean="0"/>
              <a:t>College of the Arts</a:t>
            </a:r>
          </a:p>
          <a:p>
            <a:pPr lvl="1"/>
            <a:r>
              <a:rPr lang="en-US" sz="1400" dirty="0" smtClean="0"/>
              <a:t>Contemporary </a:t>
            </a:r>
            <a:r>
              <a:rPr lang="en-US" sz="1400" dirty="0"/>
              <a:t>Art Museum </a:t>
            </a:r>
          </a:p>
          <a:p>
            <a:pPr lvl="1"/>
            <a:r>
              <a:rPr lang="en-US" sz="1400" dirty="0"/>
              <a:t>Fine Arts </a:t>
            </a:r>
          </a:p>
          <a:p>
            <a:pPr lvl="1"/>
            <a:r>
              <a:rPr lang="en-US" sz="1400" dirty="0"/>
              <a:t>Music </a:t>
            </a:r>
          </a:p>
          <a:p>
            <a:pPr lvl="1"/>
            <a:r>
              <a:rPr lang="en-US" sz="1400" dirty="0"/>
              <a:t>Theatre/Dance </a:t>
            </a:r>
          </a:p>
          <a:p>
            <a:r>
              <a:rPr lang="en-US" sz="1800" dirty="0"/>
              <a:t> </a:t>
            </a:r>
            <a:r>
              <a:rPr lang="en-US" sz="1800" dirty="0" smtClean="0"/>
              <a:t>USF Health</a:t>
            </a:r>
            <a:endParaRPr lang="en-US" sz="1800" dirty="0"/>
          </a:p>
          <a:p>
            <a:pPr lvl="1"/>
            <a:r>
              <a:rPr lang="en-US" sz="1400" dirty="0"/>
              <a:t>Medicine </a:t>
            </a:r>
          </a:p>
          <a:p>
            <a:pPr lvl="1"/>
            <a:r>
              <a:rPr lang="en-US" sz="1400" dirty="0"/>
              <a:t>Public Health </a:t>
            </a:r>
          </a:p>
          <a:p>
            <a:pPr lvl="1"/>
            <a:r>
              <a:rPr lang="en-US" sz="1400" dirty="0"/>
              <a:t>Nursing </a:t>
            </a:r>
          </a:p>
          <a:p>
            <a:pPr lvl="1"/>
            <a:r>
              <a:rPr lang="en-US" sz="1400" dirty="0"/>
              <a:t>Physical Therapy </a:t>
            </a:r>
          </a:p>
          <a:p>
            <a:pPr lvl="1"/>
            <a:r>
              <a:rPr lang="en-US" sz="1400" dirty="0"/>
              <a:t>Pharmacy </a:t>
            </a:r>
          </a:p>
          <a:p>
            <a:r>
              <a:rPr lang="en-US" sz="1800" dirty="0" smtClean="0"/>
              <a:t>Behavioral and Community Sciences</a:t>
            </a:r>
          </a:p>
          <a:p>
            <a:pPr lvl="1"/>
            <a:r>
              <a:rPr lang="en-US" sz="1400" dirty="0" smtClean="0"/>
              <a:t>Social </a:t>
            </a:r>
            <a:r>
              <a:rPr lang="en-US" sz="1400" dirty="0"/>
              <a:t>Work </a:t>
            </a:r>
          </a:p>
          <a:p>
            <a:pPr lvl="1"/>
            <a:r>
              <a:rPr lang="en-US" sz="1400" dirty="0"/>
              <a:t>Communication Science and Disorders </a:t>
            </a:r>
            <a:endParaRPr lang="en-US" sz="1400" dirty="0" smtClean="0"/>
          </a:p>
          <a:p>
            <a:r>
              <a:rPr lang="en-US" sz="1800" dirty="0" smtClean="0"/>
              <a:t>Arts and Sciences</a:t>
            </a:r>
          </a:p>
          <a:p>
            <a:pPr lvl="1"/>
            <a:r>
              <a:rPr lang="en-US" sz="1400" dirty="0" smtClean="0"/>
              <a:t>Industrial</a:t>
            </a:r>
            <a:r>
              <a:rPr lang="en-US" sz="1400" dirty="0"/>
              <a:t>/Organizational Psychology </a:t>
            </a:r>
          </a:p>
          <a:p>
            <a:pPr lvl="1"/>
            <a:r>
              <a:rPr lang="en-US" sz="1400" dirty="0"/>
              <a:t>Human Factors Psychology  </a:t>
            </a:r>
          </a:p>
          <a:p>
            <a:endParaRPr lang="en-US" sz="1800" dirty="0"/>
          </a:p>
        </p:txBody>
      </p:sp>
    </p:spTree>
    <p:extLst>
      <p:ext uri="{BB962C8B-B14F-4D97-AF65-F5344CB8AC3E}">
        <p14:creationId xmlns:p14="http://schemas.microsoft.com/office/powerpoint/2010/main" val="31574782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5-26 at 4.21.2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7015"/>
            <a:ext cx="9144000" cy="5896495"/>
          </a:xfrm>
          <a:prstGeom prst="rect">
            <a:avLst/>
          </a:prstGeom>
        </p:spPr>
      </p:pic>
    </p:spTree>
    <p:extLst>
      <p:ext uri="{BB962C8B-B14F-4D97-AF65-F5344CB8AC3E}">
        <p14:creationId xmlns:p14="http://schemas.microsoft.com/office/powerpoint/2010/main" val="2189718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1266"/>
            <a:ext cx="8229600" cy="5324898"/>
          </a:xfrm>
        </p:spPr>
        <p:txBody>
          <a:bodyPr>
            <a:normAutofit/>
          </a:bodyPr>
          <a:lstStyle/>
          <a:p>
            <a:pPr lvl="1"/>
            <a:endParaRPr lang="en-US" i="1" dirty="0"/>
          </a:p>
          <a:p>
            <a:pPr marL="457200" lvl="1" indent="0">
              <a:lnSpc>
                <a:spcPct val="140000"/>
              </a:lnSpc>
              <a:buNone/>
            </a:pPr>
            <a:r>
              <a:rPr lang="en-US" sz="2400" i="1" dirty="0"/>
              <a:t>I find that attending, if done well, usually involves the following elements: </a:t>
            </a:r>
            <a:r>
              <a:rPr lang="en-US" sz="2400" b="1" i="1" dirty="0"/>
              <a:t>slowing </a:t>
            </a:r>
            <a:r>
              <a:rPr lang="en-US" sz="2400" b="1" i="1" dirty="0" smtClean="0"/>
              <a:t>down </a:t>
            </a:r>
            <a:r>
              <a:rPr lang="en-US" sz="2400" i="1" dirty="0" smtClean="0"/>
              <a:t>and indulging </a:t>
            </a:r>
            <a:r>
              <a:rPr lang="en-US" sz="2400" i="1" dirty="0"/>
              <a:t>in time in order to notice more fully the </a:t>
            </a:r>
            <a:r>
              <a:rPr lang="en-US" sz="2400" b="1" i="1" dirty="0" smtClean="0"/>
              <a:t>details, nuances</a:t>
            </a:r>
            <a:r>
              <a:rPr lang="en-US" sz="2400" b="1" i="1" dirty="0"/>
              <a:t> </a:t>
            </a:r>
            <a:r>
              <a:rPr lang="en-US" sz="2400" b="1" i="1" dirty="0" smtClean="0"/>
              <a:t>and layers </a:t>
            </a:r>
            <a:r>
              <a:rPr lang="en-US" sz="2400" i="1" dirty="0"/>
              <a:t>of an </a:t>
            </a:r>
            <a:r>
              <a:rPr lang="en-US" sz="2400" i="1" dirty="0" smtClean="0"/>
              <a:t>experience; </a:t>
            </a:r>
            <a:r>
              <a:rPr lang="en-US" sz="2400" i="1" dirty="0"/>
              <a:t>recognizing </a:t>
            </a:r>
            <a:r>
              <a:rPr lang="en-US" sz="2400" i="1" dirty="0" smtClean="0"/>
              <a:t>that </a:t>
            </a:r>
            <a:r>
              <a:rPr lang="en-US" sz="2400" b="1" i="1" dirty="0" smtClean="0"/>
              <a:t>knowledge </a:t>
            </a:r>
            <a:r>
              <a:rPr lang="en-US" sz="2400" b="1" i="1" dirty="0"/>
              <a:t>is not </a:t>
            </a:r>
            <a:r>
              <a:rPr lang="en-US" sz="2400" b="1" i="1" dirty="0" smtClean="0"/>
              <a:t>fixed</a:t>
            </a:r>
            <a:r>
              <a:rPr lang="en-US" sz="2400" i="1" dirty="0" smtClean="0"/>
              <a:t>; sustaining </a:t>
            </a:r>
            <a:r>
              <a:rPr lang="en-US" sz="2400" i="1" dirty="0"/>
              <a:t>one’s </a:t>
            </a:r>
            <a:r>
              <a:rPr lang="en-US" sz="2400" b="1" i="1" dirty="0"/>
              <a:t>focus</a:t>
            </a:r>
            <a:r>
              <a:rPr lang="en-US" sz="2400" i="1" dirty="0"/>
              <a:t> in an activity/</a:t>
            </a:r>
            <a:r>
              <a:rPr lang="en-US" sz="2400" i="1" dirty="0" smtClean="0"/>
              <a:t>experience; </a:t>
            </a:r>
            <a:r>
              <a:rPr lang="en-US" sz="2400" i="1" dirty="0"/>
              <a:t>adopting an </a:t>
            </a:r>
            <a:r>
              <a:rPr lang="en-US" sz="2400" b="1" i="1" dirty="0"/>
              <a:t>explorative, open, inquisitive </a:t>
            </a:r>
            <a:r>
              <a:rPr lang="en-US" sz="2400" b="1" i="1" dirty="0" smtClean="0"/>
              <a:t>attitude</a:t>
            </a:r>
            <a:r>
              <a:rPr lang="en-US" sz="2400" i="1" dirty="0" smtClean="0"/>
              <a:t>; </a:t>
            </a:r>
            <a:r>
              <a:rPr lang="en-US" sz="2400" i="1" dirty="0"/>
              <a:t>seeking </a:t>
            </a:r>
            <a:r>
              <a:rPr lang="en-US" sz="2400" b="1" i="1" dirty="0"/>
              <a:t>connections</a:t>
            </a:r>
            <a:r>
              <a:rPr lang="en-US" sz="2400" i="1" dirty="0"/>
              <a:t> and </a:t>
            </a:r>
            <a:r>
              <a:rPr lang="en-US" sz="2400" b="1" i="1" dirty="0"/>
              <a:t>self-reflecting</a:t>
            </a:r>
            <a:r>
              <a:rPr lang="en-US" sz="2400" i="1" dirty="0" smtClean="0"/>
              <a:t>.</a:t>
            </a:r>
            <a:r>
              <a:rPr lang="en-US" sz="2400" b="1" i="1" dirty="0" smtClean="0"/>
              <a:t> </a:t>
            </a:r>
          </a:p>
          <a:p>
            <a:pPr marL="457200" lvl="1" indent="0">
              <a:buNone/>
            </a:pPr>
            <a:endParaRPr lang="en-US" sz="2200" i="1" dirty="0" smtClean="0"/>
          </a:p>
          <a:p>
            <a:pPr marL="457200" lvl="1" indent="0">
              <a:buNone/>
            </a:pPr>
            <a:r>
              <a:rPr lang="en-US" sz="1700" dirty="0" smtClean="0"/>
              <a:t>	– Merry Lynn Morris, University of South Florida Dance faculty member</a:t>
            </a:r>
            <a:endParaRPr lang="en-US" sz="1700" dirty="0"/>
          </a:p>
        </p:txBody>
      </p:sp>
    </p:spTree>
    <p:extLst>
      <p:ext uri="{BB962C8B-B14F-4D97-AF65-F5344CB8AC3E}">
        <p14:creationId xmlns:p14="http://schemas.microsoft.com/office/powerpoint/2010/main" val="1689146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524000" y="0"/>
            <a:ext cx="5870575" cy="6858000"/>
          </a:xfrm>
          <a:prstGeom prst="rect">
            <a:avLst/>
          </a:prstGeom>
          <a:noFill/>
          <a:ln w="9525">
            <a:noFill/>
            <a:miter lim="800000"/>
            <a:headEnd/>
            <a:tailEnd/>
          </a:ln>
        </p:spPr>
      </p:pic>
      <p:sp>
        <p:nvSpPr>
          <p:cNvPr id="12291" name="Rectangle 3"/>
          <p:cNvSpPr>
            <a:spLocks noChangeArrowheads="1"/>
          </p:cNvSpPr>
          <p:nvPr/>
        </p:nvSpPr>
        <p:spPr bwMode="auto">
          <a:xfrm>
            <a:off x="7461380" y="6096000"/>
            <a:ext cx="1601529" cy="584775"/>
          </a:xfrm>
          <a:prstGeom prst="rect">
            <a:avLst/>
          </a:prstGeom>
          <a:noFill/>
          <a:ln w="9525">
            <a:noFill/>
            <a:miter lim="800000"/>
            <a:headEnd/>
            <a:tailEnd/>
          </a:ln>
        </p:spPr>
        <p:txBody>
          <a:bodyPr wrap="none">
            <a:spAutoFit/>
          </a:bodyPr>
          <a:lstStyle/>
          <a:p>
            <a:pPr algn="ctr" eaLnBrk="0" hangingPunct="0"/>
            <a:r>
              <a:rPr lang="en-US" sz="1600" dirty="0">
                <a:solidFill>
                  <a:schemeClr val="bg1">
                    <a:lumMod val="75000"/>
                  </a:schemeClr>
                </a:solidFill>
                <a:latin typeface="+mn-lt"/>
              </a:rPr>
              <a:t>Van </a:t>
            </a:r>
            <a:r>
              <a:rPr lang="en-US" sz="1600" dirty="0" err="1">
                <a:solidFill>
                  <a:schemeClr val="bg1">
                    <a:lumMod val="75000"/>
                  </a:schemeClr>
                </a:solidFill>
                <a:latin typeface="+mn-lt"/>
              </a:rPr>
              <a:t>der</a:t>
            </a:r>
            <a:r>
              <a:rPr lang="en-US" sz="1600" dirty="0">
                <a:solidFill>
                  <a:schemeClr val="bg1">
                    <a:lumMod val="75000"/>
                  </a:schemeClr>
                </a:solidFill>
                <a:latin typeface="+mn-lt"/>
              </a:rPr>
              <a:t> Weyden </a:t>
            </a:r>
          </a:p>
          <a:p>
            <a:pPr algn="ctr" eaLnBrk="0" hangingPunct="0"/>
            <a:r>
              <a:rPr lang="en-US" sz="1600" dirty="0">
                <a:solidFill>
                  <a:schemeClr val="bg1">
                    <a:lumMod val="75000"/>
                  </a:schemeClr>
                </a:solidFill>
                <a:latin typeface="+mn-lt"/>
              </a:rPr>
              <a:t>1435</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270" y="608711"/>
            <a:ext cx="3478113" cy="239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round/>
                <a:headEnd/>
                <a:tailEnd/>
              </a14:hiddenLine>
            </a:ext>
          </a:extLst>
        </p:spPr>
      </p:pic>
      <p:pic>
        <p:nvPicPr>
          <p:cNvPr id="184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35" t="4170" r="2383" b="11015"/>
          <a:stretch/>
        </p:blipFill>
        <p:spPr bwMode="auto">
          <a:xfrm>
            <a:off x="4728270" y="3268099"/>
            <a:ext cx="3478113" cy="21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round/>
                <a:headEnd/>
                <a:tailEnd/>
              </a14:hiddenLine>
            </a:ext>
          </a:extLst>
        </p:spPr>
      </p:pic>
      <p:sp>
        <p:nvSpPr>
          <p:cNvPr id="18435" name="Rectangle 3"/>
          <p:cNvSpPr>
            <a:spLocks noGrp="1" noChangeArrowheads="1"/>
          </p:cNvSpPr>
          <p:nvPr>
            <p:ph type="title"/>
          </p:nvPr>
        </p:nvSpPr>
        <p:spPr>
          <a:xfrm>
            <a:off x="892969" y="5715787"/>
            <a:ext cx="7358063" cy="794742"/>
          </a:xfrm>
          <a:ln/>
        </p:spPr>
        <p:txBody>
          <a:bodyPr/>
          <a:lstStyle/>
          <a:p>
            <a:r>
              <a:rPr lang="en-US" sz="2500" dirty="0" smtClean="0"/>
              <a:t>Studio Art Workshop</a:t>
            </a:r>
            <a:r>
              <a:rPr lang="en-US" sz="2500" dirty="0"/>
              <a:t/>
            </a:r>
            <a:br>
              <a:rPr lang="en-US" sz="2500" dirty="0"/>
            </a:br>
            <a:endParaRPr lang="en-US" sz="2000" dirty="0"/>
          </a:p>
        </p:txBody>
      </p:sp>
      <p:pic>
        <p:nvPicPr>
          <p:cNvPr id="18436"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828" y="605363"/>
            <a:ext cx="3589734" cy="239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 name="Picture 1" descr="5.23.14 B.jpg"/>
          <p:cNvPicPr>
            <a:picLocks noChangeAspect="1"/>
          </p:cNvPicPr>
          <p:nvPr/>
        </p:nvPicPr>
        <p:blipFill rotWithShape="1">
          <a:blip r:embed="rId5" cstate="print">
            <a:extLst>
              <a:ext uri="{28A0092B-C50C-407E-A947-70E740481C1C}">
                <a14:useLocalDpi xmlns:a14="http://schemas.microsoft.com/office/drawing/2010/main" val="0"/>
              </a:ext>
            </a:extLst>
          </a:blip>
          <a:srcRect t="11798" b="-4598"/>
          <a:stretch/>
        </p:blipFill>
        <p:spPr>
          <a:xfrm>
            <a:off x="910828" y="3268099"/>
            <a:ext cx="3589734" cy="2293138"/>
          </a:xfrm>
          <a:prstGeom prst="rect">
            <a:avLst/>
          </a:prstGeom>
        </p:spPr>
      </p:pic>
    </p:spTree>
    <p:extLst>
      <p:ext uri="{BB962C8B-B14F-4D97-AF65-F5344CB8AC3E}">
        <p14:creationId xmlns:p14="http://schemas.microsoft.com/office/powerpoint/2010/main" val="250178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2" t="3333" r="2666"/>
          <a:stretch/>
        </p:blipFill>
        <p:spPr bwMode="auto">
          <a:xfrm>
            <a:off x="4713759" y="3113801"/>
            <a:ext cx="3485711" cy="233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round/>
                <a:headEnd/>
                <a:tailEnd/>
              </a14:hiddenLine>
            </a:ext>
          </a:extLst>
        </p:spPr>
      </p:pic>
      <p:sp>
        <p:nvSpPr>
          <p:cNvPr id="19458" name="Rectangle 2"/>
          <p:cNvSpPr>
            <a:spLocks noGrp="1" noChangeArrowheads="1"/>
          </p:cNvSpPr>
          <p:nvPr>
            <p:ph type="title"/>
          </p:nvPr>
        </p:nvSpPr>
        <p:spPr>
          <a:xfrm>
            <a:off x="892969" y="5715787"/>
            <a:ext cx="7358063" cy="794742"/>
          </a:xfrm>
          <a:ln/>
        </p:spPr>
        <p:txBody>
          <a:bodyPr/>
          <a:lstStyle/>
          <a:p>
            <a:r>
              <a:rPr lang="en-US" sz="2500" dirty="0"/>
              <a:t>Museum </a:t>
            </a:r>
            <a:r>
              <a:rPr lang="en-US" sz="2500" dirty="0" smtClean="0"/>
              <a:t>Workshop</a:t>
            </a:r>
            <a:r>
              <a:rPr lang="en-US" sz="2500" dirty="0"/>
              <a:t/>
            </a:r>
            <a:br>
              <a:rPr lang="en-US" sz="2500" dirty="0"/>
            </a:br>
            <a:endParaRPr lang="en-US" sz="2000" dirty="0"/>
          </a:p>
        </p:txBody>
      </p:sp>
      <p:pic>
        <p:nvPicPr>
          <p:cNvPr id="1945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758" y="542050"/>
            <a:ext cx="3576340" cy="238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94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948" y="3113801"/>
            <a:ext cx="3607594" cy="233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round/>
                <a:headEnd/>
                <a:tailEnd/>
              </a14:hiddenLine>
            </a:ext>
          </a:extLst>
        </p:spPr>
      </p:pic>
      <p:pic>
        <p:nvPicPr>
          <p:cNvPr id="2" name="Picture 1" descr="Art in Health 008-web.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759" y="542050"/>
            <a:ext cx="3485711" cy="2384227"/>
          </a:xfrm>
          <a:prstGeom prst="rect">
            <a:avLst/>
          </a:prstGeom>
        </p:spPr>
      </p:pic>
    </p:spTree>
    <p:extLst>
      <p:ext uri="{BB962C8B-B14F-4D97-AF65-F5344CB8AC3E}">
        <p14:creationId xmlns:p14="http://schemas.microsoft.com/office/powerpoint/2010/main" val="113535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76068" y="5700669"/>
            <a:ext cx="7639738" cy="794742"/>
          </a:xfrm>
          <a:ln/>
        </p:spPr>
        <p:txBody>
          <a:bodyPr>
            <a:normAutofit/>
          </a:bodyPr>
          <a:lstStyle/>
          <a:p>
            <a:r>
              <a:rPr lang="en-US" sz="2500" dirty="0" smtClean="0"/>
              <a:t>Movement Workshop </a:t>
            </a:r>
            <a:br>
              <a:rPr lang="en-US" sz="2500" dirty="0" smtClean="0"/>
            </a:br>
            <a:endParaRPr lang="en-US" sz="2000" dirty="0"/>
          </a:p>
        </p:txBody>
      </p:sp>
      <p:pic>
        <p:nvPicPr>
          <p:cNvPr id="7" name="Picture 3" descr="Movement 6.jpg"/>
          <p:cNvPicPr>
            <a:picLocks noChangeAspect="1"/>
          </p:cNvPicPr>
          <p:nvPr/>
        </p:nvPicPr>
        <p:blipFill rotWithShape="1">
          <a:blip r:embed="rId2" cstate="print">
            <a:extLst>
              <a:ext uri="{28A0092B-C50C-407E-A947-70E740481C1C}">
                <a14:useLocalDpi xmlns:a14="http://schemas.microsoft.com/office/drawing/2010/main" val="0"/>
              </a:ext>
            </a:extLst>
          </a:blip>
          <a:srcRect b="6141"/>
          <a:stretch/>
        </p:blipFill>
        <p:spPr bwMode="auto">
          <a:xfrm>
            <a:off x="1234924" y="578877"/>
            <a:ext cx="3564062" cy="23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Movement 3.jpg"/>
          <p:cNvPicPr>
            <a:picLocks noChangeAspect="1"/>
          </p:cNvPicPr>
          <p:nvPr/>
        </p:nvPicPr>
        <p:blipFill rotWithShape="1">
          <a:blip r:embed="rId3" cstate="print">
            <a:extLst>
              <a:ext uri="{28A0092B-C50C-407E-A947-70E740481C1C}">
                <a14:useLocalDpi xmlns:a14="http://schemas.microsoft.com/office/drawing/2010/main" val="0"/>
              </a:ext>
            </a:extLst>
          </a:blip>
          <a:srcRect l="2745"/>
          <a:stretch/>
        </p:blipFill>
        <p:spPr>
          <a:xfrm>
            <a:off x="5012183" y="578878"/>
            <a:ext cx="2734740" cy="2413868"/>
          </a:xfrm>
          <a:prstGeom prst="rect">
            <a:avLst/>
          </a:prstGeom>
        </p:spPr>
      </p:pic>
      <p:pic>
        <p:nvPicPr>
          <p:cNvPr id="3" name="Picture 2" descr="C_DSC4095 cop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924" y="3150628"/>
            <a:ext cx="3564062" cy="2385860"/>
          </a:xfrm>
          <a:prstGeom prst="rect">
            <a:avLst/>
          </a:prstGeom>
        </p:spPr>
      </p:pic>
      <p:pic>
        <p:nvPicPr>
          <p:cNvPr id="4" name="Picture 3" descr="Movement 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2183" y="3150629"/>
            <a:ext cx="2736180" cy="2385860"/>
          </a:xfrm>
          <a:prstGeom prst="rect">
            <a:avLst/>
          </a:prstGeom>
        </p:spPr>
      </p:pic>
    </p:spTree>
    <p:extLst>
      <p:ext uri="{BB962C8B-B14F-4D97-AF65-F5344CB8AC3E}">
        <p14:creationId xmlns:p14="http://schemas.microsoft.com/office/powerpoint/2010/main" val="2681675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892969" y="5670433"/>
            <a:ext cx="7358063" cy="794742"/>
          </a:xfrm>
          <a:ln/>
        </p:spPr>
        <p:txBody>
          <a:bodyPr/>
          <a:lstStyle/>
          <a:p>
            <a:r>
              <a:rPr lang="en-US" sz="2500" dirty="0" smtClean="0"/>
              <a:t>Listening Workshop </a:t>
            </a:r>
            <a:br>
              <a:rPr lang="en-US" sz="2500" dirty="0" smtClean="0"/>
            </a:br>
            <a:endParaRPr lang="en-US" sz="2000" dirty="0"/>
          </a:p>
        </p:txBody>
      </p:sp>
      <p:pic>
        <p:nvPicPr>
          <p:cNvPr id="2" name="Picture 1" descr="Sound_Walk_V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548" y="3028202"/>
            <a:ext cx="3564062" cy="2450489"/>
          </a:xfrm>
          <a:prstGeom prst="rect">
            <a:avLst/>
          </a:prstGeom>
        </p:spPr>
      </p:pic>
      <p:pic>
        <p:nvPicPr>
          <p:cNvPr id="3" name="Picture 2" descr="Sound Walk 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564" y="3028202"/>
            <a:ext cx="3258697" cy="2450489"/>
          </a:xfrm>
          <a:prstGeom prst="rect">
            <a:avLst/>
          </a:prstGeom>
        </p:spPr>
      </p:pic>
      <p:pic>
        <p:nvPicPr>
          <p:cNvPr id="4" name="Picture 3" descr="Sound_Walk_IV.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039" y="363887"/>
            <a:ext cx="3596184" cy="2483079"/>
          </a:xfrm>
          <a:prstGeom prst="rect">
            <a:avLst/>
          </a:prstGeom>
        </p:spPr>
      </p:pic>
    </p:spTree>
    <p:extLst>
      <p:ext uri="{BB962C8B-B14F-4D97-AF65-F5344CB8AC3E}">
        <p14:creationId xmlns:p14="http://schemas.microsoft.com/office/powerpoint/2010/main" val="3301673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normAutofit lnSpcReduction="10000"/>
          </a:bodyPr>
          <a:lstStyle/>
          <a:p>
            <a:r>
              <a:rPr lang="en-US" dirty="0" smtClean="0"/>
              <a:t>Assessment</a:t>
            </a:r>
          </a:p>
          <a:p>
            <a:pPr lvl="2"/>
            <a:r>
              <a:rPr lang="en-US" dirty="0" smtClean="0"/>
              <a:t>Description</a:t>
            </a:r>
          </a:p>
          <a:p>
            <a:pPr lvl="2"/>
            <a:r>
              <a:rPr lang="en-US" dirty="0" smtClean="0"/>
              <a:t>Inferences </a:t>
            </a:r>
          </a:p>
          <a:p>
            <a:pPr lvl="2"/>
            <a:r>
              <a:rPr lang="en-US" dirty="0" smtClean="0"/>
              <a:t>Evidence</a:t>
            </a:r>
          </a:p>
          <a:p>
            <a:pPr lvl="2"/>
            <a:r>
              <a:rPr lang="en-US" dirty="0" smtClean="0"/>
              <a:t>Alternatives</a:t>
            </a:r>
          </a:p>
          <a:p>
            <a:pPr lvl="1"/>
            <a:r>
              <a:rPr lang="en-US" dirty="0" smtClean="0"/>
              <a:t>Why? </a:t>
            </a:r>
          </a:p>
          <a:p>
            <a:pPr lvl="2"/>
            <a:r>
              <a:rPr lang="en-US" dirty="0" smtClean="0"/>
              <a:t>Mindfulness</a:t>
            </a:r>
          </a:p>
          <a:p>
            <a:pPr lvl="2"/>
            <a:r>
              <a:rPr lang="en-US" dirty="0" smtClean="0"/>
              <a:t>Tolerance for Ambiguity</a:t>
            </a:r>
          </a:p>
          <a:p>
            <a:r>
              <a:rPr lang="en-US" dirty="0" smtClean="0"/>
              <a:t>Workshop format</a:t>
            </a:r>
          </a:p>
          <a:p>
            <a:r>
              <a:rPr lang="en-US" dirty="0" smtClean="0"/>
              <a:t>Curricular integration</a:t>
            </a:r>
            <a:endParaRPr lang="en-US" dirty="0"/>
          </a:p>
        </p:txBody>
      </p:sp>
    </p:spTree>
    <p:extLst>
      <p:ext uri="{BB962C8B-B14F-4D97-AF65-F5344CB8AC3E}">
        <p14:creationId xmlns:p14="http://schemas.microsoft.com/office/powerpoint/2010/main" val="1814859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6" name="Content Placeholder 5" descr="introspection[1].jpg"/>
          <p:cNvPicPr>
            <a:picLocks noGrp="1" noChangeAspect="1"/>
          </p:cNvPicPr>
          <p:nvPr>
            <p:ph idx="1"/>
          </p:nvPr>
        </p:nvPicPr>
        <p:blipFill>
          <a:blip r:embed="rId3" cstate="print"/>
          <a:stretch>
            <a:fillRect/>
          </a:stretch>
        </p:blipFill>
        <p:spPr>
          <a:xfrm>
            <a:off x="1228445" y="1600200"/>
            <a:ext cx="6687110" cy="4525963"/>
          </a:xfrm>
        </p:spPr>
      </p:pic>
      <p:sp>
        <p:nvSpPr>
          <p:cNvPr id="7" name="TextBox 6"/>
          <p:cNvSpPr txBox="1"/>
          <p:nvPr/>
        </p:nvSpPr>
        <p:spPr>
          <a:xfrm>
            <a:off x="228600" y="6519446"/>
            <a:ext cx="3048000" cy="338554"/>
          </a:xfrm>
          <a:prstGeom prst="rect">
            <a:avLst/>
          </a:prstGeom>
          <a:noFill/>
        </p:spPr>
        <p:txBody>
          <a:bodyPr wrap="square" rtlCol="0">
            <a:spAutoFit/>
          </a:bodyPr>
          <a:lstStyle/>
          <a:p>
            <a:r>
              <a:rPr lang="en-US" sz="1600" dirty="0" smtClean="0"/>
              <a:t>Photographer: </a:t>
            </a:r>
            <a:r>
              <a:rPr lang="en-US" sz="1600" dirty="0" err="1" smtClean="0"/>
              <a:t>Tiziana</a:t>
            </a:r>
            <a:r>
              <a:rPr lang="en-US" sz="1600" dirty="0" smtClean="0"/>
              <a:t> </a:t>
            </a:r>
            <a:r>
              <a:rPr lang="en-US" sz="1600" dirty="0" err="1" smtClean="0"/>
              <a:t>Rozzo</a:t>
            </a:r>
            <a:endParaRPr lang="en-US" sz="1600" dirty="0"/>
          </a:p>
        </p:txBody>
      </p:sp>
      <p:sp>
        <p:nvSpPr>
          <p:cNvPr id="8" name="Text Box 4"/>
          <p:cNvSpPr txBox="1">
            <a:spLocks noChangeArrowheads="1"/>
          </p:cNvSpPr>
          <p:nvPr/>
        </p:nvSpPr>
        <p:spPr bwMode="auto">
          <a:xfrm>
            <a:off x="1684159" y="152400"/>
            <a:ext cx="5402441" cy="707886"/>
          </a:xfrm>
          <a:prstGeom prst="rect">
            <a:avLst/>
          </a:prstGeom>
          <a:noFill/>
          <a:ln w="9525">
            <a:noFill/>
            <a:miter lim="800000"/>
            <a:headEnd/>
            <a:tailEnd/>
          </a:ln>
        </p:spPr>
        <p:txBody>
          <a:bodyPr wrap="none">
            <a:spAutoFit/>
          </a:bodyPr>
          <a:lstStyle/>
          <a:p>
            <a:r>
              <a:rPr lang="en-US" sz="4000" dirty="0" smtClean="0">
                <a:solidFill>
                  <a:schemeClr val="bg1"/>
                </a:solidFill>
              </a:rPr>
              <a:t>Questions/Discussion?</a:t>
            </a:r>
            <a:endParaRPr lang="en-US" sz="4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print"/>
          <a:srcRect/>
          <a:stretch>
            <a:fillRect/>
          </a:stretch>
        </p:blipFill>
        <p:spPr bwMode="auto">
          <a:xfrm>
            <a:off x="909638" y="385341"/>
            <a:ext cx="7396162" cy="5482059"/>
          </a:xfrm>
          <a:prstGeom prst="rect">
            <a:avLst/>
          </a:prstGeom>
          <a:noFill/>
          <a:ln w="9525">
            <a:noFill/>
            <a:miter lim="800000"/>
            <a:headEnd/>
            <a:tailEnd/>
          </a:ln>
        </p:spPr>
      </p:pic>
      <p:sp>
        <p:nvSpPr>
          <p:cNvPr id="3" name="TextBox 2"/>
          <p:cNvSpPr txBox="1"/>
          <p:nvPr/>
        </p:nvSpPr>
        <p:spPr>
          <a:xfrm>
            <a:off x="810197" y="6096000"/>
            <a:ext cx="4523803" cy="830997"/>
          </a:xfrm>
          <a:prstGeom prst="rect">
            <a:avLst/>
          </a:prstGeom>
          <a:noFill/>
        </p:spPr>
        <p:txBody>
          <a:bodyPr wrap="none" rtlCol="0">
            <a:spAutoFit/>
          </a:bodyPr>
          <a:lstStyle/>
          <a:p>
            <a:r>
              <a:rPr lang="en-US" dirty="0" smtClean="0">
                <a:latin typeface="Calibri" pitchFamily="34" charset="0"/>
              </a:rPr>
              <a:t>Rey–</a:t>
            </a:r>
            <a:r>
              <a:rPr lang="en-US" dirty="0" err="1" smtClean="0">
                <a:latin typeface="Calibri" pitchFamily="34" charset="0"/>
              </a:rPr>
              <a:t>Osterrieth</a:t>
            </a:r>
            <a:r>
              <a:rPr lang="en-US" dirty="0" smtClean="0">
                <a:latin typeface="Calibri" pitchFamily="34" charset="0"/>
              </a:rPr>
              <a:t> complex figure test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63.JPG                                                         00000002&#10;CORTICAL_A                     B79FF856:"/>
          <p:cNvPicPr>
            <a:picLocks noChangeAspect="1" noChangeArrowheads="1"/>
          </p:cNvPicPr>
          <p:nvPr/>
        </p:nvPicPr>
        <p:blipFill>
          <a:blip r:embed="rId3" cstate="print">
            <a:lum bright="6000" contrast="36000"/>
          </a:blip>
          <a:srcRect/>
          <a:stretch>
            <a:fillRect/>
          </a:stretch>
        </p:blipFill>
        <p:spPr bwMode="auto">
          <a:xfrm>
            <a:off x="0" y="381000"/>
            <a:ext cx="9144000" cy="60960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62.JPG                                                         00000002&#10;CORTICAL_A                     B79FF856:"/>
          <p:cNvPicPr>
            <a:picLocks noChangeAspect="1" noChangeArrowheads="1"/>
          </p:cNvPicPr>
          <p:nvPr/>
        </p:nvPicPr>
        <p:blipFill>
          <a:blip r:embed="rId3" cstate="print">
            <a:lum bright="12000" contrast="42000"/>
          </a:blip>
          <a:srcRect/>
          <a:stretch>
            <a:fillRect/>
          </a:stretch>
        </p:blipFill>
        <p:spPr bwMode="auto">
          <a:xfrm rot="-16200000">
            <a:off x="1524793" y="-1067593"/>
            <a:ext cx="6094413" cy="91440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7746" name="Picture 2"/>
          <p:cNvPicPr>
            <a:picLocks noChangeAspect="1" noChangeArrowheads="1"/>
          </p:cNvPicPr>
          <p:nvPr/>
        </p:nvPicPr>
        <p:blipFill>
          <a:blip r:embed="rId3" cstate="print"/>
          <a:srcRect/>
          <a:stretch>
            <a:fillRect/>
          </a:stretch>
        </p:blipFill>
        <p:spPr bwMode="auto">
          <a:xfrm>
            <a:off x="2362200" y="304800"/>
            <a:ext cx="4191000" cy="597217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15517</TotalTime>
  <Words>2420</Words>
  <Application>Microsoft Macintosh PowerPoint</Application>
  <PresentationFormat>On-screen Show (4:3)</PresentationFormat>
  <Paragraphs>533</Paragraphs>
  <Slides>55</Slides>
  <Notes>18</Notes>
  <HiddenSlides>0</HiddenSlides>
  <MMClips>0</MMClips>
  <ScaleCrop>false</ScaleCrop>
  <HeadingPairs>
    <vt:vector size="8" baseType="variant">
      <vt:variant>
        <vt:lpstr>Theme</vt:lpstr>
      </vt:variant>
      <vt:variant>
        <vt:i4>2</vt:i4>
      </vt:variant>
      <vt:variant>
        <vt:lpstr>Links</vt:lpstr>
      </vt:variant>
      <vt:variant>
        <vt:i4>2</vt:i4>
      </vt:variant>
      <vt:variant>
        <vt:lpstr>Embedded OLE Servers</vt:lpstr>
      </vt:variant>
      <vt:variant>
        <vt:i4>1</vt:i4>
      </vt:variant>
      <vt:variant>
        <vt:lpstr>Slide Titles</vt:lpstr>
      </vt:variant>
      <vt:variant>
        <vt:i4>55</vt:i4>
      </vt:variant>
    </vt:vector>
  </HeadingPairs>
  <TitlesOfParts>
    <vt:vector size="60" baseType="lpstr">
      <vt:lpstr>Office Theme</vt:lpstr>
      <vt:lpstr>1_Office Theme</vt:lpstr>
      <vt:lpstr>???</vt:lpstr>
      <vt:lpstr>???</vt:lpstr>
      <vt:lpstr>Chart</vt:lpstr>
      <vt:lpstr>Programs and Pedagogy June 8, 2016 11:30 AM</vt:lpstr>
      <vt:lpstr>PowerPoint Presentation</vt:lpstr>
      <vt:lpstr>  The Art of Examination:  Art Museum and  Medical School Partnerships  Programs and Pedagogy </vt:lpstr>
      <vt:lpstr>HMS Survey  (2012) </vt:lpstr>
      <vt:lpstr>PowerPoint Presentation</vt:lpstr>
      <vt:lpstr>PowerPoint Presentation</vt:lpstr>
      <vt:lpstr>PowerPoint Presentation</vt:lpstr>
      <vt:lpstr>PowerPoint Presentation</vt:lpstr>
      <vt:lpstr>PowerPoint Presentation</vt:lpstr>
      <vt:lpstr>PowerPoint Presentation</vt:lpstr>
      <vt:lpstr>Pub-Med Search (1965-2016)</vt:lpstr>
      <vt:lpstr>Pub-Med Search (1965-2016)</vt:lpstr>
      <vt:lpstr>Pub-Med Search (1965-2016)</vt:lpstr>
      <vt:lpstr>PowerPoint Presentation</vt:lpstr>
      <vt:lpstr>Programs and Pedagogy - Variability ( some features to look for)</vt:lpstr>
      <vt:lpstr>Collaborators</vt:lpstr>
      <vt:lpstr>Programs and Pedagogy Panelists</vt:lpstr>
      <vt:lpstr>Programs and Pedagogy Panelists</vt:lpstr>
      <vt:lpstr>Programs and Pedagogy Panelists</vt:lpstr>
      <vt:lpstr>PowerPoint Presentation</vt:lpstr>
      <vt:lpstr>A Night at the Museum: Using Visual Arts to Teach Wellness  Brooke DiGiovanni Evans M.Ed. Katherine Johnson, MD Laura Bookman, MD Celeste Royce MD </vt:lpstr>
      <vt:lpstr>Course Outline</vt:lpstr>
      <vt:lpstr>Goals and Competencies</vt:lpstr>
      <vt:lpstr>Workshop Activities</vt:lpstr>
      <vt:lpstr>Highlight: Relaxation Exercise</vt:lpstr>
      <vt:lpstr>Harvard Medical School  And Museum of Fine Arts Experience: Boot Camp</vt:lpstr>
      <vt:lpstr>Harvard Medical School  And Museum of Fine Arts Experience: Residency</vt:lpstr>
      <vt:lpstr>Harvard Medical School and MFA, Boston:  Student Experience</vt:lpstr>
      <vt:lpstr>Harvard Medical School and MFA, Boston: Resident Experience</vt:lpstr>
      <vt:lpstr>Future Directions: Next Steps</vt:lpstr>
      <vt:lpstr>PowerPoint Presentation</vt:lpstr>
      <vt:lpstr>The Art of Observation Humanities Selective</vt:lpstr>
      <vt:lpstr>Background</vt:lpstr>
      <vt:lpstr>Program Goals</vt:lpstr>
      <vt:lpstr>Audience</vt:lpstr>
      <vt:lpstr>Methods</vt:lpstr>
      <vt:lpstr>Methods</vt:lpstr>
      <vt:lpstr>Methods</vt:lpstr>
      <vt:lpstr>Methods</vt:lpstr>
      <vt:lpstr>Methods</vt:lpstr>
      <vt:lpstr>Methods</vt:lpstr>
      <vt:lpstr>PowerPoint Presentation</vt:lpstr>
      <vt:lpstr>Measuring Outcomes</vt:lpstr>
      <vt:lpstr>Future Plans</vt:lpstr>
      <vt:lpstr>PowerPoint Presentation</vt:lpstr>
      <vt:lpstr>The Art of Attending:  Training Interdisciplinary Healthcare Graduate Students at the  University of South Florida Contemporary Art Museum</vt:lpstr>
      <vt:lpstr>The Partners: University of South Florida</vt:lpstr>
      <vt:lpstr>PowerPoint Presentation</vt:lpstr>
      <vt:lpstr>PowerPoint Presentation</vt:lpstr>
      <vt:lpstr>Studio Art Workshop </vt:lpstr>
      <vt:lpstr>Museum Workshop </vt:lpstr>
      <vt:lpstr>Movement Workshop  </vt:lpstr>
      <vt:lpstr>Listening Workshop  </vt:lpstr>
      <vt:lpstr>Future Directions</vt:lpstr>
      <vt:lpstr>PowerPoint Presentation</vt:lpstr>
    </vt:vector>
  </TitlesOfParts>
  <Company>Partners HealthCare System,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 Conference Medical Humanities – Art</dc:title>
  <dc:creator>Partners Information Systems</dc:creator>
  <cp:lastModifiedBy>Mark Smiley</cp:lastModifiedBy>
  <cp:revision>725</cp:revision>
  <dcterms:created xsi:type="dcterms:W3CDTF">2010-04-08T12:26:28Z</dcterms:created>
  <dcterms:modified xsi:type="dcterms:W3CDTF">2016-06-27T00:23:16Z</dcterms:modified>
</cp:coreProperties>
</file>